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859" r:id="rId2"/>
    <p:sldId id="1089" r:id="rId3"/>
    <p:sldId id="1090" r:id="rId4"/>
    <p:sldId id="1126" r:id="rId5"/>
    <p:sldId id="1127" r:id="rId6"/>
    <p:sldId id="1092" r:id="rId7"/>
    <p:sldId id="1128" r:id="rId8"/>
    <p:sldId id="1101" r:id="rId9"/>
    <p:sldId id="1102" r:id="rId10"/>
    <p:sldId id="1103" r:id="rId11"/>
    <p:sldId id="1129" r:id="rId12"/>
    <p:sldId id="1130" r:id="rId13"/>
    <p:sldId id="1131" r:id="rId14"/>
    <p:sldId id="1104" r:id="rId15"/>
    <p:sldId id="1105" r:id="rId16"/>
    <p:sldId id="1106" r:id="rId17"/>
    <p:sldId id="1132" r:id="rId18"/>
    <p:sldId id="1133" r:id="rId19"/>
    <p:sldId id="1135" r:id="rId20"/>
    <p:sldId id="1134" r:id="rId21"/>
    <p:sldId id="1107" r:id="rId22"/>
    <p:sldId id="1108" r:id="rId23"/>
    <p:sldId id="1136" r:id="rId24"/>
    <p:sldId id="1109" r:id="rId25"/>
    <p:sldId id="1110" r:id="rId26"/>
    <p:sldId id="1111" r:id="rId27"/>
    <p:sldId id="1115" r:id="rId28"/>
    <p:sldId id="1137" r:id="rId29"/>
    <p:sldId id="1138" r:id="rId30"/>
    <p:sldId id="1112" r:id="rId31"/>
    <p:sldId id="1113" r:id="rId32"/>
    <p:sldId id="1114" r:id="rId33"/>
    <p:sldId id="1116" r:id="rId34"/>
    <p:sldId id="1119" r:id="rId35"/>
    <p:sldId id="1140" r:id="rId36"/>
    <p:sldId id="1141" r:id="rId37"/>
    <p:sldId id="1139" r:id="rId3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2025/7/31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高中化学 选择性</a:t>
            </a:r>
            <a:r>
              <a:rPr lang="zh-CN" altLang="en-US" sz="2000" dirty="0" smtClean="0">
                <a:solidFill>
                  <a:prstClr val="black"/>
                </a:solidFill>
                <a:latin typeface="楷体" panose="02010609060101010101" pitchFamily="49" charset="-122"/>
                <a:ea typeface="楷体" panose="02010609060101010101" pitchFamily="49" charset="-122"/>
              </a:rPr>
              <a:t>必修</a:t>
            </a:r>
            <a:r>
              <a:rPr lang="en-US" altLang="zh-CN" sz="2000" dirty="0" smtClean="0">
                <a:solidFill>
                  <a:prstClr val="black"/>
                </a:solidFill>
                <a:latin typeface="楷体" panose="02010609060101010101" pitchFamily="49" charset="-122"/>
                <a:ea typeface="楷体" panose="02010609060101010101" pitchFamily="49" charset="-122"/>
              </a:rPr>
              <a:t>2 </a:t>
            </a:r>
            <a:r>
              <a:rPr lang="zh-CN" altLang="en-US" sz="2000" dirty="0" smtClean="0">
                <a:solidFill>
                  <a:prstClr val="black"/>
                </a:solidFill>
                <a:latin typeface="楷体" panose="02010609060101010101" pitchFamily="49" charset="-122"/>
                <a:ea typeface="楷体" panose="02010609060101010101" pitchFamily="49" charset="-122"/>
              </a:rPr>
              <a:t>物质结构与性质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2025/7/31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90.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xml"/><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3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0.png"/><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 Id="rId4" Type="http://schemas.openxmlformats.org/officeDocument/2006/relationships/image" Target="../media/image500.png"/></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1.png"/><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xml"/><Relationship Id="rId5" Type="http://schemas.openxmlformats.org/officeDocument/2006/relationships/image" Target="../media/image56.png"/><Relationship Id="rId4" Type="http://schemas.openxmlformats.org/officeDocument/2006/relationships/image" Target="../media/image48.png"/></Relationships>
</file>

<file path=ppt/slides/_rels/slide3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7.png"/><Relationship Id="rId1" Type="http://schemas.openxmlformats.org/officeDocument/2006/relationships/slideLayout" Target="../slideLayouts/slideLayout1.xml"/><Relationship Id="rId5" Type="http://schemas.openxmlformats.org/officeDocument/2006/relationships/image" Target="../media/image58.png"/><Relationship Id="rId4" Type="http://schemas.openxmlformats.org/officeDocument/2006/relationships/image" Target="../media/image48.png"/></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55.png"/><Relationship Id="rId1" Type="http://schemas.openxmlformats.org/officeDocument/2006/relationships/slideLayout" Target="../slideLayouts/slideLayout1.xml"/><Relationship Id="rId4" Type="http://schemas.openxmlformats.org/officeDocument/2006/relationships/image" Target="../media/image59.png"/></Relationships>
</file>

<file path=ppt/slides/_rels/slide3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分</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子结构与性质</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分子</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的空间结构</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697889"/>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中心原子上的孤电子对数的计算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中心原子上的孤电子对数＝</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表示中心原子的价电子数</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对于主族元素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原子的最外层电子数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对于阳离子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中心原子的价电子数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离子电荷数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对于阴离子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中心原子的价电子数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离子电荷数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绝对值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表示与中心原子结合的原子数。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表示与中心原子结合的原子最多能接受的电子数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其他原子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该原子的价电子数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697889"/>
              </a:xfrm>
              <a:blipFill rotWithShape="0">
                <a:blip r:embed="rId2"/>
                <a:stretch>
                  <a:fillRect l="-796" r="-849" b="-155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3369814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marL="13335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分子或离子的空间结构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133350"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由于价层电子对的相互排斥，可得到含有孤电子对的分子的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VSEPR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模型，略去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VSEPR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模型中的中心原子上的孤电子对，便可得到分子的空间结构。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中心原子不含孤电子对</a:t>
            </a:r>
            <a:endParaRPr lang="zh-CN" altLang="en-US" dirty="0"/>
          </a:p>
        </p:txBody>
      </p:sp>
      <p:graphicFrame>
        <p:nvGraphicFramePr>
          <p:cNvPr id="3" name="表格 2"/>
          <p:cNvGraphicFramePr>
            <a:graphicFrameLocks noGrp="1"/>
          </p:cNvGraphicFramePr>
          <p:nvPr>
            <p:extLst>
              <p:ext uri="{D42A27DB-BD31-4B8C-83A1-F6EECF244321}">
                <p14:modId xmlns:p14="http://schemas.microsoft.com/office/powerpoint/2010/main" val="4245434600"/>
              </p:ext>
            </p:extLst>
          </p:nvPr>
        </p:nvGraphicFramePr>
        <p:xfrm>
          <a:off x="343712" y="3159590"/>
          <a:ext cx="11502990" cy="2880360"/>
        </p:xfrm>
        <a:graphic>
          <a:graphicData uri="http://schemas.openxmlformats.org/drawingml/2006/table">
            <a:tbl>
              <a:tblPr firstRow="1" firstCol="1" bandRow="1"/>
              <a:tblGrid>
                <a:gridCol w="2278575">
                  <a:extLst>
                    <a:ext uri="{9D8B030D-6E8A-4147-A177-3AD203B41FA5}">
                      <a16:colId xmlns:a16="http://schemas.microsoft.com/office/drawing/2014/main" val="20000"/>
                    </a:ext>
                  </a:extLst>
                </a:gridCol>
                <a:gridCol w="2868933">
                  <a:extLst>
                    <a:ext uri="{9D8B030D-6E8A-4147-A177-3AD203B41FA5}">
                      <a16:colId xmlns:a16="http://schemas.microsoft.com/office/drawing/2014/main" val="20001"/>
                    </a:ext>
                  </a:extLst>
                </a:gridCol>
                <a:gridCol w="3246424">
                  <a:extLst>
                    <a:ext uri="{9D8B030D-6E8A-4147-A177-3AD203B41FA5}">
                      <a16:colId xmlns:a16="http://schemas.microsoft.com/office/drawing/2014/main" val="20002"/>
                    </a:ext>
                  </a:extLst>
                </a:gridCol>
                <a:gridCol w="3109058">
                  <a:extLst>
                    <a:ext uri="{9D8B030D-6E8A-4147-A177-3AD203B41FA5}">
                      <a16:colId xmlns:a16="http://schemas.microsoft.com/office/drawing/2014/main" val="20003"/>
                    </a:ext>
                  </a:extLst>
                </a:gridCol>
              </a:tblGrid>
              <a:tr h="164592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分子或离子</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中心原子上</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的价</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层电子</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对数</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VSEPR</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模型及名称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分子或离子的</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空间结构及名称</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extLst>
                  <a:ext uri="{0D108BD9-81ED-4DB2-BD59-A6C34878D82A}">
                    <a16:rowId xmlns:a16="http://schemas.microsoft.com/office/drawing/2014/main" val="10000"/>
                  </a:ext>
                </a:extLst>
              </a:tr>
              <a:tr h="78867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直线形</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直线形</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2054" name="qs6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2299" y="5057114"/>
            <a:ext cx="892583" cy="244094"/>
          </a:xfrm>
          <a:prstGeom prst="rect">
            <a:avLst/>
          </a:prstGeom>
          <a:noFill/>
          <a:extLst>
            <a:ext uri="{909E8E84-426E-40DD-AFC4-6F175D3DCCD1}">
              <a14:hiddenFill xmlns:a14="http://schemas.microsoft.com/office/drawing/2010/main">
                <a:solidFill>
                  <a:srgbClr val="FFFFFF"/>
                </a:solidFill>
              </a14:hiddenFill>
            </a:ext>
          </a:extLst>
        </p:spPr>
      </p:pic>
      <p:pic>
        <p:nvPicPr>
          <p:cNvPr id="2053" name="qs6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1939" y="5103806"/>
            <a:ext cx="848866" cy="236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326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2539966747"/>
                  </p:ext>
                </p:extLst>
              </p:nvPr>
            </p:nvGraphicFramePr>
            <p:xfrm>
              <a:off x="609600" y="980728"/>
              <a:ext cx="10971214" cy="4114800"/>
            </p:xfrm>
            <a:graphic>
              <a:graphicData uri="http://schemas.openxmlformats.org/drawingml/2006/table">
                <a:tbl>
                  <a:tblPr firstRow="1" firstCol="1" bandRow="1"/>
                  <a:tblGrid>
                    <a:gridCol w="2173238">
                      <a:extLst>
                        <a:ext uri="{9D8B030D-6E8A-4147-A177-3AD203B41FA5}">
                          <a16:colId xmlns:a16="http://schemas.microsoft.com/office/drawing/2014/main" val="20000"/>
                        </a:ext>
                      </a:extLst>
                    </a:gridCol>
                    <a:gridCol w="2736304">
                      <a:extLst>
                        <a:ext uri="{9D8B030D-6E8A-4147-A177-3AD203B41FA5}">
                          <a16:colId xmlns:a16="http://schemas.microsoft.com/office/drawing/2014/main" val="20001"/>
                        </a:ext>
                      </a:extLst>
                    </a:gridCol>
                    <a:gridCol w="3096344">
                      <a:extLst>
                        <a:ext uri="{9D8B030D-6E8A-4147-A177-3AD203B41FA5}">
                          <a16:colId xmlns:a16="http://schemas.microsoft.com/office/drawing/2014/main" val="20002"/>
                        </a:ext>
                      </a:extLst>
                    </a:gridCol>
                    <a:gridCol w="2965328">
                      <a:extLst>
                        <a:ext uri="{9D8B030D-6E8A-4147-A177-3AD203B41FA5}">
                          <a16:colId xmlns:a16="http://schemas.microsoft.com/office/drawing/2014/main" val="20003"/>
                        </a:ext>
                      </a:extLst>
                    </a:gridCol>
                  </a:tblGrid>
                  <a:tr h="164592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分子或离子</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中心原子上</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的价</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层电子</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对数</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VSEPR</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模型及名称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分子或离子的</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空间结构及名称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extLst>
                      <a:ext uri="{0D108BD9-81ED-4DB2-BD59-A6C34878D82A}">
                        <a16:rowId xmlns:a16="http://schemas.microsoft.com/office/drawing/2014/main" val="10000"/>
                      </a:ext>
                    </a:extLst>
                  </a:tr>
                  <a:tr h="788670">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平面三角形</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平面三角形</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78867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正四面体形</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正四面体形</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2539966747"/>
                  </p:ext>
                </p:extLst>
              </p:nvPr>
            </p:nvGraphicFramePr>
            <p:xfrm>
              <a:off x="609600" y="980728"/>
              <a:ext cx="10971214" cy="4114800"/>
            </p:xfrm>
            <a:graphic>
              <a:graphicData uri="http://schemas.openxmlformats.org/drawingml/2006/table">
                <a:tbl>
                  <a:tblPr firstRow="1" firstCol="1" bandRow="1"/>
                  <a:tblGrid>
                    <a:gridCol w="2173238"/>
                    <a:gridCol w="2736304"/>
                    <a:gridCol w="3096344"/>
                    <a:gridCol w="2965328"/>
                  </a:tblGrid>
                  <a:tr h="164592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分子或离子</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中心原子上</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的价</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层电子</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对数</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VSEPR</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模型及名称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分子或离子的</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空间结构及名称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tr>
                  <a:tr h="1234440">
                    <a:tc>
                      <a:txBody>
                        <a:bodyPr/>
                        <a:lstStyle/>
                        <a:p>
                          <a:endParaRPr lang="zh-CN"/>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blipFill rotWithShape="0">
                          <a:blip r:embed="rId2"/>
                          <a:stretch>
                            <a:fillRect l="-560" t="-133498" r="-404762" b="-110837"/>
                          </a:stretch>
                        </a:blip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平面三角形</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平面三角形</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r>
                  <a:tr h="123444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正四面体形</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正四面体形</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r>
                </a:tbl>
              </a:graphicData>
            </a:graphic>
          </p:graphicFrame>
        </mc:Fallback>
      </mc:AlternateContent>
      <p:pic>
        <p:nvPicPr>
          <p:cNvPr id="2052" name="qs7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96223" y="2780928"/>
            <a:ext cx="755467" cy="685105"/>
          </a:xfrm>
          <a:prstGeom prst="rect">
            <a:avLst/>
          </a:prstGeom>
          <a:noFill/>
          <a:extLst>
            <a:ext uri="{909E8E84-426E-40DD-AFC4-6F175D3DCCD1}">
              <a14:hiddenFill xmlns:a14="http://schemas.microsoft.com/office/drawing/2010/main">
                <a:solidFill>
                  <a:srgbClr val="FFFFFF"/>
                </a:solidFill>
              </a14:hiddenFill>
            </a:ext>
          </a:extLst>
        </p:spPr>
      </p:pic>
      <p:pic>
        <p:nvPicPr>
          <p:cNvPr id="2051" name="qs7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84179" y="2780928"/>
            <a:ext cx="675847" cy="603633"/>
          </a:xfrm>
          <a:prstGeom prst="rect">
            <a:avLst/>
          </a:prstGeom>
          <a:noFill/>
          <a:extLst>
            <a:ext uri="{909E8E84-426E-40DD-AFC4-6F175D3DCCD1}">
              <a14:hiddenFill xmlns:a14="http://schemas.microsoft.com/office/drawing/2010/main">
                <a:solidFill>
                  <a:srgbClr val="FFFFFF"/>
                </a:solidFill>
              </a14:hiddenFill>
            </a:ext>
          </a:extLst>
        </p:spPr>
      </p:pic>
      <p:pic>
        <p:nvPicPr>
          <p:cNvPr id="2050" name="qs7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1938" y="4005064"/>
            <a:ext cx="622149" cy="631408"/>
          </a:xfrm>
          <a:prstGeom prst="rect">
            <a:avLst/>
          </a:prstGeom>
          <a:noFill/>
          <a:extLst>
            <a:ext uri="{909E8E84-426E-40DD-AFC4-6F175D3DCCD1}">
              <a14:hiddenFill xmlns:a14="http://schemas.microsoft.com/office/drawing/2010/main">
                <a:solidFill>
                  <a:srgbClr val="FFFFFF"/>
                </a:solidFill>
              </a14:hiddenFill>
            </a:ext>
          </a:extLst>
        </p:spPr>
      </p:pic>
      <p:pic>
        <p:nvPicPr>
          <p:cNvPr id="2049" name="qs73.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830291" y="4005064"/>
            <a:ext cx="631408"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56457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中心原子含孤电子对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650344541"/>
              </p:ext>
            </p:extLst>
          </p:nvPr>
        </p:nvGraphicFramePr>
        <p:xfrm>
          <a:off x="343710" y="1542057"/>
          <a:ext cx="11502992" cy="4903470"/>
        </p:xfrm>
        <a:graphic>
          <a:graphicData uri="http://schemas.openxmlformats.org/drawingml/2006/table">
            <a:tbl>
              <a:tblPr firstRow="1" firstCol="1" bandRow="1"/>
              <a:tblGrid>
                <a:gridCol w="1060576">
                  <a:extLst>
                    <a:ext uri="{9D8B030D-6E8A-4147-A177-3AD203B41FA5}">
                      <a16:colId xmlns:a16="http://schemas.microsoft.com/office/drawing/2014/main" val="20000"/>
                    </a:ext>
                  </a:extLst>
                </a:gridCol>
                <a:gridCol w="1861184">
                  <a:extLst>
                    <a:ext uri="{9D8B030D-6E8A-4147-A177-3AD203B41FA5}">
                      <a16:colId xmlns:a16="http://schemas.microsoft.com/office/drawing/2014/main" val="20001"/>
                    </a:ext>
                  </a:extLst>
                </a:gridCol>
                <a:gridCol w="2572069">
                  <a:extLst>
                    <a:ext uri="{9D8B030D-6E8A-4147-A177-3AD203B41FA5}">
                      <a16:colId xmlns:a16="http://schemas.microsoft.com/office/drawing/2014/main" val="20002"/>
                    </a:ext>
                  </a:extLst>
                </a:gridCol>
                <a:gridCol w="2659492">
                  <a:extLst>
                    <a:ext uri="{9D8B030D-6E8A-4147-A177-3AD203B41FA5}">
                      <a16:colId xmlns:a16="http://schemas.microsoft.com/office/drawing/2014/main" val="20003"/>
                    </a:ext>
                  </a:extLst>
                </a:gridCol>
                <a:gridCol w="3349671">
                  <a:extLst>
                    <a:ext uri="{9D8B030D-6E8A-4147-A177-3AD203B41FA5}">
                      <a16:colId xmlns:a16="http://schemas.microsoft.com/office/drawing/2014/main" val="20004"/>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分子或</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中心原子上的价层电子对数</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中心原子上的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孤电子对数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VSEPR</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型及名称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分子或离子的空间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结构及名称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E3F2E7"/>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四面体形</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三角锥形</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四面体形</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平面三角形</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4102" name="qs7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96709" y="2664905"/>
            <a:ext cx="743338" cy="828209"/>
          </a:xfrm>
          <a:prstGeom prst="rect">
            <a:avLst/>
          </a:prstGeom>
          <a:noFill/>
          <a:extLst>
            <a:ext uri="{909E8E84-426E-40DD-AFC4-6F175D3DCCD1}">
              <a14:hiddenFill xmlns:a14="http://schemas.microsoft.com/office/drawing/2010/main">
                <a:solidFill>
                  <a:srgbClr val="FFFFFF"/>
                </a:solidFill>
              </a14:hiddenFill>
            </a:ext>
          </a:extLst>
        </p:spPr>
      </p:pic>
      <p:pic>
        <p:nvPicPr>
          <p:cNvPr id="4101" name="qs7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67614" y="2819028"/>
            <a:ext cx="762085" cy="576064"/>
          </a:xfrm>
          <a:prstGeom prst="rect">
            <a:avLst/>
          </a:prstGeom>
          <a:noFill/>
          <a:extLst>
            <a:ext uri="{909E8E84-426E-40DD-AFC4-6F175D3DCCD1}">
              <a14:hiddenFill xmlns:a14="http://schemas.microsoft.com/office/drawing/2010/main">
                <a:solidFill>
                  <a:srgbClr val="FFFFFF"/>
                </a:solidFill>
              </a14:hiddenFill>
            </a:ext>
          </a:extLst>
        </p:spPr>
      </p:pic>
      <p:pic>
        <p:nvPicPr>
          <p:cNvPr id="4100" name="qs7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77962" y="3971485"/>
            <a:ext cx="762085" cy="618069"/>
          </a:xfrm>
          <a:prstGeom prst="rect">
            <a:avLst/>
          </a:prstGeom>
          <a:noFill/>
          <a:extLst>
            <a:ext uri="{909E8E84-426E-40DD-AFC4-6F175D3DCCD1}">
              <a14:hiddenFill xmlns:a14="http://schemas.microsoft.com/office/drawing/2010/main">
                <a:solidFill>
                  <a:srgbClr val="FFFFFF"/>
                </a:solidFill>
              </a14:hiddenFill>
            </a:ext>
          </a:extLst>
        </p:spPr>
      </p:pic>
      <p:pic>
        <p:nvPicPr>
          <p:cNvPr id="4099" name="qs77.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89243" y="4077072"/>
            <a:ext cx="750083" cy="360040"/>
          </a:xfrm>
          <a:prstGeom prst="rect">
            <a:avLst/>
          </a:prstGeom>
          <a:noFill/>
          <a:extLst>
            <a:ext uri="{909E8E84-426E-40DD-AFC4-6F175D3DCCD1}">
              <a14:hiddenFill xmlns:a14="http://schemas.microsoft.com/office/drawing/2010/main">
                <a:solidFill>
                  <a:srgbClr val="FFFFFF"/>
                </a:solidFill>
              </a14:hiddenFill>
            </a:ext>
          </a:extLst>
        </p:spPr>
      </p:pic>
      <p:pic>
        <p:nvPicPr>
          <p:cNvPr id="4098" name="qs80.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15286" y="5194104"/>
            <a:ext cx="762085" cy="648072"/>
          </a:xfrm>
          <a:prstGeom prst="rect">
            <a:avLst/>
          </a:prstGeom>
          <a:noFill/>
          <a:extLst>
            <a:ext uri="{909E8E84-426E-40DD-AFC4-6F175D3DCCD1}">
              <a14:hiddenFill xmlns:a14="http://schemas.microsoft.com/office/drawing/2010/main">
                <a:solidFill>
                  <a:srgbClr val="FFFFFF"/>
                </a:solidFill>
              </a14:hiddenFill>
            </a:ext>
          </a:extLst>
        </p:spPr>
      </p:pic>
      <p:pic>
        <p:nvPicPr>
          <p:cNvPr id="4097" name="qs8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20960" y="5373216"/>
            <a:ext cx="750083" cy="360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82904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54476"/>
            <a:ext cx="11485848" cy="3970318"/>
          </a:xfrm>
          <a:solidFill>
            <a:srgbClr val="E3F2E7"/>
          </a:solidFill>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由于孤电子对有较大斥力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含孤电子对的分子的实测键角几乎都小于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VSEPR</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模型的预测值。价层电子对之间相互排斥作用大小的一般规律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孤电子对与孤电子对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孤电子对与成键电子对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成键电子对与成键电子对。随着孤电子对数目的增多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成键电子对与成键电子对之间的斥力减小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键角也减小。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价层电子对互斥模型不能用于预测以过渡金属为中心原子的分子。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价层电子对数相同的分子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空间结构不一定相同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价层电子对数相同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VSEPR</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模型相同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但是分子的空间结构还与中心原子的孤电子对数有关。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1430;FounderCES"/>
          <p:cNvPicPr/>
          <p:nvPr/>
        </p:nvPicPr>
        <p:blipFill>
          <a:blip r:embed="rId2"/>
          <a:stretch>
            <a:fillRect/>
          </a:stretch>
        </p:blipFill>
        <p:spPr>
          <a:xfrm>
            <a:off x="550590" y="1060057"/>
            <a:ext cx="1725930" cy="359410"/>
          </a:xfrm>
          <a:prstGeom prst="rect">
            <a:avLst/>
          </a:prstGeom>
        </p:spPr>
      </p:pic>
    </p:spTree>
    <p:extLst>
      <p:ext uri="{BB962C8B-B14F-4D97-AF65-F5344CB8AC3E}">
        <p14:creationId xmlns:p14="http://schemas.microsoft.com/office/powerpoint/2010/main" val="13703610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杂化轨道</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类型和空间结构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杂化轨道理论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杂化轨道理论概述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当原子成键时，原子的价层电子轨道相互混杂，形成与原轨道数目相等且能量相同的杂化轨道。杂化轨道数不同，轨道间的夹角不同，形成分子的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空间结构</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4.EPS" descr="id:2147491198;FounderCES"/>
          <p:cNvPicPr/>
          <p:nvPr/>
        </p:nvPicPr>
        <p:blipFill>
          <a:blip r:embed="rId2"/>
          <a:stretch>
            <a:fillRect/>
          </a:stretch>
        </p:blipFill>
        <p:spPr>
          <a:xfrm>
            <a:off x="450533" y="852152"/>
            <a:ext cx="1428311" cy="384174"/>
          </a:xfrm>
          <a:prstGeom prst="rect">
            <a:avLst/>
          </a:prstGeom>
        </p:spPr>
      </p:pic>
    </p:spTree>
    <p:extLst>
      <p:ext uri="{BB962C8B-B14F-4D97-AF65-F5344CB8AC3E}">
        <p14:creationId xmlns:p14="http://schemas.microsoft.com/office/powerpoint/2010/main" val="2492913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杂化轨道的三种类型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杂化轨道由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轨道杂化而得，杂化轨道间的夹角为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，呈直线形，如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杂化轨道由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轨道杂化而得，杂化轨道间的夹角为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，呈平面三角形，如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杂化轨道由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轨道杂化而得，杂化轨道间的夹角为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109</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，呈正四面体形，如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48662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由杂化轨道数判断中心原子的杂化轨道类型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杂化轨道用来形成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键和容纳未参与成键的孤电子对，杂化轨道数＝中心原子的孤电子对数＋中心原子的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键个数。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价层电子对互斥模型说明的是价层电子对的空间结构，而分子的空间结构指的是成键电子对的空间结构，不包括孤电子对。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当中心原子无孤电子对时，两者的结构一致。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当中心原子有孤电子对时，两者的结构不一致。如中心原子采取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杂化时，其价层电子对互斥模型为四面体形，其分子结构可以为四面体形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，也可以为三角锥形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杂化轨道间的夹角与分子内的键角不一定相同，中心原子杂化类型相同时，孤电子对数越多，键角越小。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93042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杂化轨道类型与空间结构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857130153"/>
              </p:ext>
            </p:extLst>
          </p:nvPr>
        </p:nvGraphicFramePr>
        <p:xfrm>
          <a:off x="343709" y="1583276"/>
          <a:ext cx="11502994" cy="4524176"/>
        </p:xfrm>
        <a:graphic>
          <a:graphicData uri="http://schemas.openxmlformats.org/drawingml/2006/table">
            <a:tbl>
              <a:tblPr firstRow="1" firstCol="1" bandRow="1"/>
              <a:tblGrid>
                <a:gridCol w="1964712">
                  <a:extLst>
                    <a:ext uri="{9D8B030D-6E8A-4147-A177-3AD203B41FA5}">
                      <a16:colId xmlns:a16="http://schemas.microsoft.com/office/drawing/2014/main" val="20000"/>
                    </a:ext>
                  </a:extLst>
                </a:gridCol>
                <a:gridCol w="1398764">
                  <a:extLst>
                    <a:ext uri="{9D8B030D-6E8A-4147-A177-3AD203B41FA5}">
                      <a16:colId xmlns:a16="http://schemas.microsoft.com/office/drawing/2014/main" val="20001"/>
                    </a:ext>
                  </a:extLst>
                </a:gridCol>
                <a:gridCol w="1235893">
                  <a:extLst>
                    <a:ext uri="{9D8B030D-6E8A-4147-A177-3AD203B41FA5}">
                      <a16:colId xmlns:a16="http://schemas.microsoft.com/office/drawing/2014/main" val="20002"/>
                    </a:ext>
                  </a:extLst>
                </a:gridCol>
                <a:gridCol w="1152128">
                  <a:extLst>
                    <a:ext uri="{9D8B030D-6E8A-4147-A177-3AD203B41FA5}">
                      <a16:colId xmlns:a16="http://schemas.microsoft.com/office/drawing/2014/main" val="20003"/>
                    </a:ext>
                  </a:extLst>
                </a:gridCol>
                <a:gridCol w="1872208">
                  <a:extLst>
                    <a:ext uri="{9D8B030D-6E8A-4147-A177-3AD203B41FA5}">
                      <a16:colId xmlns:a16="http://schemas.microsoft.com/office/drawing/2014/main" val="20004"/>
                    </a:ext>
                  </a:extLst>
                </a:gridCol>
                <a:gridCol w="1296144">
                  <a:extLst>
                    <a:ext uri="{9D8B030D-6E8A-4147-A177-3AD203B41FA5}">
                      <a16:colId xmlns:a16="http://schemas.microsoft.com/office/drawing/2014/main" val="20005"/>
                    </a:ext>
                  </a:extLst>
                </a:gridCol>
                <a:gridCol w="1008112">
                  <a:extLst>
                    <a:ext uri="{9D8B030D-6E8A-4147-A177-3AD203B41FA5}">
                      <a16:colId xmlns:a16="http://schemas.microsoft.com/office/drawing/2014/main" val="20006"/>
                    </a:ext>
                  </a:extLst>
                </a:gridCol>
                <a:gridCol w="1575033">
                  <a:extLst>
                    <a:ext uri="{9D8B030D-6E8A-4147-A177-3AD203B41FA5}">
                      <a16:colId xmlns:a16="http://schemas.microsoft.com/office/drawing/2014/main" val="20007"/>
                    </a:ext>
                  </a:extLst>
                </a:gridCol>
              </a:tblGrid>
              <a:tr h="266233">
                <a:tc rowSpan="2">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的杂</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轨道类型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395" marR="739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参与</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杂化</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轨道</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生成杂化轨道数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成键电子对数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上</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的孤电子对数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空间结构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hMerge="1">
                  <a:txBody>
                    <a:bodyPr/>
                    <a:lstStyle/>
                    <a:p>
                      <a:endParaRPr lang="zh-CN" altLang="en-US"/>
                    </a:p>
                  </a:txBody>
                  <a:tcPr/>
                </a:tc>
                <a:extLst>
                  <a:ext uri="{0D108BD9-81ED-4DB2-BD59-A6C34878D82A}">
                    <a16:rowId xmlns:a16="http://schemas.microsoft.com/office/drawing/2014/main" val="10000"/>
                  </a:ext>
                </a:extLst>
              </a:tr>
              <a:tr h="798699">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1"/>
                  </a:ext>
                </a:extLst>
              </a:tr>
              <a:tr h="714409">
                <a:tc>
                  <a:txBody>
                    <a:bodyPr/>
                    <a:lstStyle/>
                    <a:p>
                      <a:pPr algn="ctr" hangingPunct="0">
                        <a:lnSpc>
                          <a:spcPct val="150000"/>
                        </a:lnSpc>
                        <a:spcAft>
                          <a:spcPts val="0"/>
                        </a:spcAft>
                      </a:pP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b="0" baseline="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直线形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BeCl</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r h="1368152">
                <a:tc row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row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row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角形</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3"/>
                  </a:ext>
                </a:extLst>
              </a:tr>
              <a:tr h="1094276">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6149" name="图片 2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59702" y="3751716"/>
            <a:ext cx="1050925" cy="1165225"/>
          </a:xfrm>
          <a:prstGeom prst="rect">
            <a:avLst/>
          </a:prstGeom>
          <a:noFill/>
          <a:extLst>
            <a:ext uri="{909E8E84-426E-40DD-AFC4-6F175D3DCCD1}">
              <a14:hiddenFill xmlns:a14="http://schemas.microsoft.com/office/drawing/2010/main">
                <a:solidFill>
                  <a:srgbClr val="FFFFFF"/>
                </a:solidFill>
              </a14:hiddenFill>
            </a:ext>
          </a:extLst>
        </p:spPr>
      </p:pic>
      <p:pic>
        <p:nvPicPr>
          <p:cNvPr id="6148" name="图片 2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05726" y="5203847"/>
            <a:ext cx="1158875" cy="71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3332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091951490"/>
              </p:ext>
            </p:extLst>
          </p:nvPr>
        </p:nvGraphicFramePr>
        <p:xfrm>
          <a:off x="343709" y="908720"/>
          <a:ext cx="11502994" cy="4824536"/>
        </p:xfrm>
        <a:graphic>
          <a:graphicData uri="http://schemas.openxmlformats.org/drawingml/2006/table">
            <a:tbl>
              <a:tblPr firstRow="1" firstCol="1" bandRow="1"/>
              <a:tblGrid>
                <a:gridCol w="1964712">
                  <a:extLst>
                    <a:ext uri="{9D8B030D-6E8A-4147-A177-3AD203B41FA5}">
                      <a16:colId xmlns:a16="http://schemas.microsoft.com/office/drawing/2014/main" val="20000"/>
                    </a:ext>
                  </a:extLst>
                </a:gridCol>
                <a:gridCol w="1398764">
                  <a:extLst>
                    <a:ext uri="{9D8B030D-6E8A-4147-A177-3AD203B41FA5}">
                      <a16:colId xmlns:a16="http://schemas.microsoft.com/office/drawing/2014/main" val="20001"/>
                    </a:ext>
                  </a:extLst>
                </a:gridCol>
                <a:gridCol w="1235893">
                  <a:extLst>
                    <a:ext uri="{9D8B030D-6E8A-4147-A177-3AD203B41FA5}">
                      <a16:colId xmlns:a16="http://schemas.microsoft.com/office/drawing/2014/main" val="20002"/>
                    </a:ext>
                  </a:extLst>
                </a:gridCol>
                <a:gridCol w="1152128">
                  <a:extLst>
                    <a:ext uri="{9D8B030D-6E8A-4147-A177-3AD203B41FA5}">
                      <a16:colId xmlns:a16="http://schemas.microsoft.com/office/drawing/2014/main" val="20003"/>
                    </a:ext>
                  </a:extLst>
                </a:gridCol>
                <a:gridCol w="1872208">
                  <a:extLst>
                    <a:ext uri="{9D8B030D-6E8A-4147-A177-3AD203B41FA5}">
                      <a16:colId xmlns:a16="http://schemas.microsoft.com/office/drawing/2014/main" val="20004"/>
                    </a:ext>
                  </a:extLst>
                </a:gridCol>
                <a:gridCol w="1296144">
                  <a:extLst>
                    <a:ext uri="{9D8B030D-6E8A-4147-A177-3AD203B41FA5}">
                      <a16:colId xmlns:a16="http://schemas.microsoft.com/office/drawing/2014/main" val="20005"/>
                    </a:ext>
                  </a:extLst>
                </a:gridCol>
                <a:gridCol w="1008112">
                  <a:extLst>
                    <a:ext uri="{9D8B030D-6E8A-4147-A177-3AD203B41FA5}">
                      <a16:colId xmlns:a16="http://schemas.microsoft.com/office/drawing/2014/main" val="20006"/>
                    </a:ext>
                  </a:extLst>
                </a:gridCol>
                <a:gridCol w="1575033">
                  <a:extLst>
                    <a:ext uri="{9D8B030D-6E8A-4147-A177-3AD203B41FA5}">
                      <a16:colId xmlns:a16="http://schemas.microsoft.com/office/drawing/2014/main" val="20007"/>
                    </a:ext>
                  </a:extLst>
                </a:gridCol>
              </a:tblGrid>
              <a:tr h="266233">
                <a:tc rowSpan="2">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的杂</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轨道类型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395" marR="739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参与</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杂化</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轨道</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生成杂化轨道数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成键电子对数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上</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的孤电子对数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空间结构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hMerge="1">
                  <a:txBody>
                    <a:bodyPr/>
                    <a:lstStyle/>
                    <a:p>
                      <a:endParaRPr lang="zh-CN" altLang="en-US"/>
                    </a:p>
                  </a:txBody>
                  <a:tcPr/>
                </a:tc>
                <a:extLst>
                  <a:ext uri="{0D108BD9-81ED-4DB2-BD59-A6C34878D82A}">
                    <a16:rowId xmlns:a16="http://schemas.microsoft.com/office/drawing/2014/main" val="10000"/>
                  </a:ext>
                </a:extLst>
              </a:tr>
              <a:tr h="798699">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1"/>
                  </a:ext>
                </a:extLst>
              </a:tr>
              <a:tr h="1316957">
                <a:tc rowSpan="3">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rowSpan="3">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rowSpan="3">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正四面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r h="532466">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锥形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3"/>
                  </a:ext>
                </a:extLst>
              </a:tr>
              <a:tr h="106296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6147" name="图片 2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08825" y="2394830"/>
            <a:ext cx="1020762" cy="1074738"/>
          </a:xfrm>
          <a:prstGeom prst="rect">
            <a:avLst/>
          </a:prstGeom>
          <a:noFill/>
          <a:extLst>
            <a:ext uri="{909E8E84-426E-40DD-AFC4-6F175D3DCCD1}">
              <a14:hiddenFill xmlns:a14="http://schemas.microsoft.com/office/drawing/2010/main">
                <a:solidFill>
                  <a:srgbClr val="FFFFFF"/>
                </a:solidFill>
              </a14:hiddenFill>
            </a:ext>
          </a:extLst>
        </p:spPr>
      </p:pic>
      <p:pic>
        <p:nvPicPr>
          <p:cNvPr id="6146" name="图片 2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88774" y="3719744"/>
            <a:ext cx="1279525" cy="808038"/>
          </a:xfrm>
          <a:prstGeom prst="rect">
            <a:avLst/>
          </a:prstGeom>
          <a:noFill/>
          <a:extLst>
            <a:ext uri="{909E8E84-426E-40DD-AFC4-6F175D3DCCD1}">
              <a14:hiddenFill xmlns:a14="http://schemas.microsoft.com/office/drawing/2010/main">
                <a:solidFill>
                  <a:srgbClr val="FFFFFF"/>
                </a:solidFill>
              </a14:hiddenFill>
            </a:ext>
          </a:extLst>
        </p:spPr>
      </p:pic>
      <p:pic>
        <p:nvPicPr>
          <p:cNvPr id="6145" name="图片 2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40071" y="4841167"/>
            <a:ext cx="1211262"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16162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49381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子结构的测定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分子结构的测定</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黑体" panose="02010609060101010101" pitchFamily="49" charset="-122"/>
                <a:cs typeface="Times New Roman" panose="02020603050405020304" pitchFamily="18" charset="0"/>
              </a:rPr>
              <a:t>红外光谱法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当一束红外线透过分子时，分子会吸收跟它的某些化学键的振动频率相同的红外线，再记录到图谱上呈现吸收峰。通过和已有谱图库比对，或通过量子化学计算，可分析出分子中含有何种</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化学键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官能团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的信息。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如某未知物的红外光谱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en-US" altLang="zh-CN" sz="5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ct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读谱：该物质分子中有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种不同的化学键，分别是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566814" y="696703"/>
            <a:ext cx="6935079" cy="644065"/>
          </a:xfrm>
          <a:prstGeom prst="rect">
            <a:avLst/>
          </a:prstGeom>
        </p:spPr>
      </p:pic>
      <p:pic>
        <p:nvPicPr>
          <p:cNvPr id="5" name="图片 4"/>
          <p:cNvPicPr>
            <a:picLocks noChangeAspect="1"/>
          </p:cNvPicPr>
          <p:nvPr/>
        </p:nvPicPr>
        <p:blipFill>
          <a:blip r:embed="rId3"/>
          <a:stretch>
            <a:fillRect/>
          </a:stretch>
        </p:blipFill>
        <p:spPr>
          <a:xfrm>
            <a:off x="360854" y="1429697"/>
            <a:ext cx="1536380" cy="461604"/>
          </a:xfrm>
          <a:prstGeom prst="rect">
            <a:avLst/>
          </a:prstGeom>
        </p:spPr>
      </p:pic>
      <p:pic>
        <p:nvPicPr>
          <p:cNvPr id="6" name="qs64.jpg" descr="id:2147491364;FounderCES"/>
          <p:cNvPicPr/>
          <p:nvPr/>
        </p:nvPicPr>
        <p:blipFill>
          <a:blip r:embed="rId4">
            <a:clrChange>
              <a:clrFrom>
                <a:srgbClr val="FFFFFE"/>
              </a:clrFrom>
              <a:clrTo>
                <a:srgbClr val="FFFFFE">
                  <a:alpha val="0"/>
                </a:srgbClr>
              </a:clrTo>
            </a:clrChange>
          </a:blip>
          <a:stretch>
            <a:fillRect/>
          </a:stretch>
        </p:blipFill>
        <p:spPr>
          <a:xfrm>
            <a:off x="4727055" y="4193096"/>
            <a:ext cx="4464496" cy="1920620"/>
          </a:xfrm>
          <a:prstGeom prst="rect">
            <a:avLst/>
          </a:prstGeom>
        </p:spPr>
      </p:pic>
    </p:spTree>
    <p:extLst>
      <p:ext uri="{BB962C8B-B14F-4D97-AF65-F5344CB8AC3E}">
        <p14:creationId xmlns:p14="http://schemas.microsoft.com/office/powerpoint/2010/main" val="17734140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0602"/>
            <a:ext cx="11485848" cy="1130246"/>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杂化轨道</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与参与杂化的原子轨道数目相同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但能量不同。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轨道与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轨道的能量不同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杂化后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形成的一组杂化轨道能量相同。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温馨提示.eps" descr="id:2147491452;FounderCES"/>
          <p:cNvPicPr/>
          <p:nvPr/>
        </p:nvPicPr>
        <p:blipFill>
          <a:blip r:embed="rId2"/>
          <a:stretch>
            <a:fillRect/>
          </a:stretch>
        </p:blipFill>
        <p:spPr>
          <a:xfrm>
            <a:off x="515906" y="1037216"/>
            <a:ext cx="1830705" cy="359410"/>
          </a:xfrm>
          <a:prstGeom prst="rect">
            <a:avLst/>
          </a:prstGeom>
        </p:spPr>
      </p:pic>
    </p:spTree>
    <p:extLst>
      <p:ext uri="{BB962C8B-B14F-4D97-AF65-F5344CB8AC3E}">
        <p14:creationId xmlns:p14="http://schemas.microsoft.com/office/powerpoint/2010/main" val="28938080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90064"/>
                <a:ext cx="11485848" cy="5039136"/>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价</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层电子对互斥模型与分子空间结构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第一步：确定中心原子的价层电子对数。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型分子，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键电子对数＝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原子的个数，如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的中心原子是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键电子对。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中心原子上的孤电子对数＝</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为中心原子的价电子数，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结合的原子个数，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为与中心原子结合的原子最多能接受的电子数。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离子来说，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为中心原子的价电子数减去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或加上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离子的电荷数。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中心原子价层电子对数＝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键电子对数＋中心原子的孤电子对数。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第二步：根据中心原子价层电子对数确定</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VSEPR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90064"/>
                <a:ext cx="11485848" cy="5039136"/>
              </a:xfrm>
              <a:blipFill rotWithShape="0">
                <a:blip r:embed="rId2"/>
                <a:stretch>
                  <a:fillRect l="-796" r="-849" b="-1935"/>
                </a:stretch>
              </a:blipFill>
            </p:spPr>
            <p:txBody>
              <a:bodyPr/>
              <a:lstStyle/>
              <a:p>
                <a:r>
                  <a:rPr lang="zh-CN" altLang="en-US">
                    <a:noFill/>
                  </a:rPr>
                  <a:t> </a:t>
                </a:r>
              </a:p>
            </p:txBody>
          </p:sp>
        </mc:Fallback>
      </mc:AlternateContent>
      <p:pic>
        <p:nvPicPr>
          <p:cNvPr id="4" name="要点1.EPS" descr="id:2147491247;FounderCES"/>
          <p:cNvPicPr/>
          <p:nvPr/>
        </p:nvPicPr>
        <p:blipFill>
          <a:blip r:embed="rId3"/>
          <a:stretch>
            <a:fillRect/>
          </a:stretch>
        </p:blipFill>
        <p:spPr>
          <a:xfrm>
            <a:off x="465996" y="1658613"/>
            <a:ext cx="948690" cy="333375"/>
          </a:xfrm>
          <a:prstGeom prst="rect">
            <a:avLst/>
          </a:prstGeom>
        </p:spPr>
      </p:pic>
      <p:pic>
        <p:nvPicPr>
          <p:cNvPr id="5" name="24要点破.eps" descr="id:2147490540;FounderCES"/>
          <p:cNvPicPr/>
          <p:nvPr/>
        </p:nvPicPr>
        <p:blipFill>
          <a:blip r:embed="rId4"/>
          <a:stretch>
            <a:fillRect/>
          </a:stretch>
        </p:blipFill>
        <p:spPr>
          <a:xfrm>
            <a:off x="2785994" y="792697"/>
            <a:ext cx="6665595" cy="575945"/>
          </a:xfrm>
          <a:prstGeom prst="rect">
            <a:avLst/>
          </a:prstGeom>
        </p:spPr>
      </p:pic>
    </p:spTree>
    <p:extLst>
      <p:ext uri="{BB962C8B-B14F-4D97-AF65-F5344CB8AC3E}">
        <p14:creationId xmlns:p14="http://schemas.microsoft.com/office/powerpoint/2010/main" val="7089793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第三步：略去孤电子对，确定空间结构。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06074438"/>
              </p:ext>
            </p:extLst>
          </p:nvPr>
        </p:nvGraphicFramePr>
        <p:xfrm>
          <a:off x="343711" y="1600200"/>
          <a:ext cx="11502992" cy="4781128"/>
        </p:xfrm>
        <a:graphic>
          <a:graphicData uri="http://schemas.openxmlformats.org/drawingml/2006/table">
            <a:tbl>
              <a:tblPr firstRow="1" firstCol="1" bandRow="1"/>
              <a:tblGrid>
                <a:gridCol w="1953599">
                  <a:extLst>
                    <a:ext uri="{9D8B030D-6E8A-4147-A177-3AD203B41FA5}">
                      <a16:colId xmlns:a16="http://schemas.microsoft.com/office/drawing/2014/main" val="20000"/>
                    </a:ext>
                  </a:extLst>
                </a:gridCol>
                <a:gridCol w="1953599">
                  <a:extLst>
                    <a:ext uri="{9D8B030D-6E8A-4147-A177-3AD203B41FA5}">
                      <a16:colId xmlns:a16="http://schemas.microsoft.com/office/drawing/2014/main" val="20001"/>
                    </a:ext>
                  </a:extLst>
                </a:gridCol>
                <a:gridCol w="1953599">
                  <a:extLst>
                    <a:ext uri="{9D8B030D-6E8A-4147-A177-3AD203B41FA5}">
                      <a16:colId xmlns:a16="http://schemas.microsoft.com/office/drawing/2014/main" val="20002"/>
                    </a:ext>
                  </a:extLst>
                </a:gridCol>
                <a:gridCol w="2169898">
                  <a:extLst>
                    <a:ext uri="{9D8B030D-6E8A-4147-A177-3AD203B41FA5}">
                      <a16:colId xmlns:a16="http://schemas.microsoft.com/office/drawing/2014/main" val="20003"/>
                    </a:ext>
                  </a:extLst>
                </a:gridCol>
                <a:gridCol w="1518698">
                  <a:extLst>
                    <a:ext uri="{9D8B030D-6E8A-4147-A177-3AD203B41FA5}">
                      <a16:colId xmlns:a16="http://schemas.microsoft.com/office/drawing/2014/main" val="20004"/>
                    </a:ext>
                  </a:extLst>
                </a:gridCol>
                <a:gridCol w="1953599">
                  <a:extLst>
                    <a:ext uri="{9D8B030D-6E8A-4147-A177-3AD203B41FA5}">
                      <a16:colId xmlns:a16="http://schemas.microsoft.com/office/drawing/2014/main" val="20005"/>
                    </a:ext>
                  </a:extLst>
                </a:gridCol>
              </a:tblGrid>
              <a:tr h="1131491">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上的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σ</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电子对数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上的孤电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子对数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上的价层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电子对数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电子对的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排列方式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VSEPR</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分子或离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子的空间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377164">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直线形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直线形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754327">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rowSpan="3">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rowSpan="2">
                  <a:txBody>
                    <a:bodyPr/>
                    <a:lstStyle/>
                    <a:p>
                      <a:pPr algn="ctr"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三角形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三角形</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r h="265152">
                <a:tc row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row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vMerge="1">
                  <a:txBody>
                    <a:bodyPr/>
                    <a:lstStyle/>
                    <a:p>
                      <a:endParaRPr lang="zh-CN" altLang="en-US"/>
                    </a:p>
                  </a:txBody>
                  <a:tcPr/>
                </a:tc>
                <a:tc vMerge="1">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vMerge="1">
                  <a:txBody>
                    <a:bodyPr/>
                    <a:lstStyle/>
                    <a:p>
                      <a:endParaRPr lang="zh-CN" altLang="en-US"/>
                    </a:p>
                  </a:txBody>
                  <a:tcPr/>
                </a:tc>
                <a:tc rowSpan="2">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3"/>
                  </a:ext>
                </a:extLst>
              </a:tr>
              <a:tr h="1224136">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endParaRPr lang="zh-CN" altLang="en-US" dirty="0"/>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4"/>
                  </a:ext>
                </a:extLst>
              </a:tr>
            </a:tbl>
          </a:graphicData>
        </a:graphic>
      </p:graphicFrame>
      <p:pic>
        <p:nvPicPr>
          <p:cNvPr id="7174" name="25gh46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99262" y="3384077"/>
            <a:ext cx="1303338" cy="312738"/>
          </a:xfrm>
          <a:prstGeom prst="rect">
            <a:avLst/>
          </a:prstGeom>
          <a:noFill/>
          <a:extLst>
            <a:ext uri="{909E8E84-426E-40DD-AFC4-6F175D3DCCD1}">
              <a14:hiddenFill xmlns:a14="http://schemas.microsoft.com/office/drawing/2010/main">
                <a:solidFill>
                  <a:srgbClr val="FFFFFF"/>
                </a:solidFill>
              </a14:hiddenFill>
            </a:ext>
          </a:extLst>
        </p:spPr>
      </p:pic>
      <p:pic>
        <p:nvPicPr>
          <p:cNvPr id="7173" name="25gh46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1270" y="3977071"/>
            <a:ext cx="1158875" cy="1020763"/>
          </a:xfrm>
          <a:prstGeom prst="rect">
            <a:avLst/>
          </a:prstGeom>
          <a:noFill/>
          <a:extLst>
            <a:ext uri="{909E8E84-426E-40DD-AFC4-6F175D3DCCD1}">
              <a14:hiddenFill xmlns:a14="http://schemas.microsoft.com/office/drawing/2010/main">
                <a:solidFill>
                  <a:srgbClr val="FFFFFF"/>
                </a:solidFill>
              </a14:hiddenFill>
            </a:ext>
          </a:extLst>
        </p:spPr>
      </p:pic>
      <p:pic>
        <p:nvPicPr>
          <p:cNvPr id="7172" name="25gh46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71269" y="5316405"/>
            <a:ext cx="1158875" cy="9605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65248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416662016"/>
              </p:ext>
            </p:extLst>
          </p:nvPr>
        </p:nvGraphicFramePr>
        <p:xfrm>
          <a:off x="343711" y="980728"/>
          <a:ext cx="11502992" cy="5400600"/>
        </p:xfrm>
        <a:graphic>
          <a:graphicData uri="http://schemas.openxmlformats.org/drawingml/2006/table">
            <a:tbl>
              <a:tblPr firstRow="1" firstCol="1" bandRow="1"/>
              <a:tblGrid>
                <a:gridCol w="1953599">
                  <a:extLst>
                    <a:ext uri="{9D8B030D-6E8A-4147-A177-3AD203B41FA5}">
                      <a16:colId xmlns:a16="http://schemas.microsoft.com/office/drawing/2014/main" val="20000"/>
                    </a:ext>
                  </a:extLst>
                </a:gridCol>
                <a:gridCol w="1953599">
                  <a:extLst>
                    <a:ext uri="{9D8B030D-6E8A-4147-A177-3AD203B41FA5}">
                      <a16:colId xmlns:a16="http://schemas.microsoft.com/office/drawing/2014/main" val="20001"/>
                    </a:ext>
                  </a:extLst>
                </a:gridCol>
                <a:gridCol w="1953599">
                  <a:extLst>
                    <a:ext uri="{9D8B030D-6E8A-4147-A177-3AD203B41FA5}">
                      <a16:colId xmlns:a16="http://schemas.microsoft.com/office/drawing/2014/main" val="20002"/>
                    </a:ext>
                  </a:extLst>
                </a:gridCol>
                <a:gridCol w="2169898">
                  <a:extLst>
                    <a:ext uri="{9D8B030D-6E8A-4147-A177-3AD203B41FA5}">
                      <a16:colId xmlns:a16="http://schemas.microsoft.com/office/drawing/2014/main" val="20003"/>
                    </a:ext>
                  </a:extLst>
                </a:gridCol>
                <a:gridCol w="1518698">
                  <a:extLst>
                    <a:ext uri="{9D8B030D-6E8A-4147-A177-3AD203B41FA5}">
                      <a16:colId xmlns:a16="http://schemas.microsoft.com/office/drawing/2014/main" val="20004"/>
                    </a:ext>
                  </a:extLst>
                </a:gridCol>
                <a:gridCol w="1953599">
                  <a:extLst>
                    <a:ext uri="{9D8B030D-6E8A-4147-A177-3AD203B41FA5}">
                      <a16:colId xmlns:a16="http://schemas.microsoft.com/office/drawing/2014/main" val="20005"/>
                    </a:ext>
                  </a:extLst>
                </a:gridCol>
              </a:tblGrid>
              <a:tr h="1131491">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上的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σ</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电子对数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上的孤电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子对数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上的价层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电子对数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电子对的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排列方式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VSEPR</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分子或离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子的空间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754327">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rowSpan="5">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rowSpan="2">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rowSpan="5">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面体形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面体形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137120">
                <a:tc row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row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vMerge="1">
                  <a:txBody>
                    <a:bodyPr/>
                    <a:lstStyle/>
                    <a:p>
                      <a:endParaRPr lang="zh-CN" altLang="en-US"/>
                    </a:p>
                  </a:txBody>
                  <a:tcPr/>
                </a:tc>
                <a:tc vMerge="1">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vMerge="1">
                  <a:txBody>
                    <a:bodyPr/>
                    <a:lstStyle/>
                    <a:p>
                      <a:endParaRPr lang="zh-CN" altLang="en-US"/>
                    </a:p>
                  </a:txBody>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锥形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r h="96016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rowSpan="2">
                  <a:txBody>
                    <a:bodyPr/>
                    <a:lstStyle/>
                    <a:p>
                      <a:endParaRPr lang="zh-CN" altLang="en-US"/>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3"/>
                  </a:ext>
                </a:extLst>
              </a:tr>
              <a:tr h="335984">
                <a:tc row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row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vMerge="1">
                  <a:txBody>
                    <a:bodyPr/>
                    <a:lstStyle/>
                    <a:p>
                      <a:endParaRPr lang="zh-CN" altLang="en-US"/>
                    </a:p>
                  </a:txBody>
                  <a:tcPr/>
                </a:tc>
                <a:tc vMerge="1">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vMerge="1">
                  <a:txBody>
                    <a:bodyPr/>
                    <a:lstStyle/>
                    <a:p>
                      <a:endParaRPr lang="zh-CN" altLang="en-US"/>
                    </a:p>
                  </a:txBody>
                  <a:tcPr/>
                </a:tc>
                <a:tc rowSpan="2">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4"/>
                  </a:ext>
                </a:extLst>
              </a:tr>
              <a:tr h="1224136">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endParaRPr lang="zh-CN" altLang="en-US" dirty="0"/>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5"/>
                  </a:ext>
                </a:extLst>
              </a:tr>
            </a:tbl>
          </a:graphicData>
        </a:graphic>
      </p:graphicFrame>
      <p:pic>
        <p:nvPicPr>
          <p:cNvPr id="7171" name="25gh46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43278" y="2735145"/>
            <a:ext cx="1144761" cy="1021189"/>
          </a:xfrm>
          <a:prstGeom prst="rect">
            <a:avLst/>
          </a:prstGeom>
          <a:noFill/>
          <a:extLst>
            <a:ext uri="{909E8E84-426E-40DD-AFC4-6F175D3DCCD1}">
              <a14:hiddenFill xmlns:a14="http://schemas.microsoft.com/office/drawing/2010/main">
                <a:solidFill>
                  <a:srgbClr val="FFFFFF"/>
                </a:solidFill>
              </a14:hiddenFill>
            </a:ext>
          </a:extLst>
        </p:spPr>
      </p:pic>
      <p:pic>
        <p:nvPicPr>
          <p:cNvPr id="7170" name="25gh46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3947" y="3963027"/>
            <a:ext cx="1185059" cy="1094164"/>
          </a:xfrm>
          <a:prstGeom prst="rect">
            <a:avLst/>
          </a:prstGeom>
          <a:noFill/>
          <a:extLst>
            <a:ext uri="{909E8E84-426E-40DD-AFC4-6F175D3DCCD1}">
              <a14:hiddenFill xmlns:a14="http://schemas.microsoft.com/office/drawing/2010/main">
                <a:solidFill>
                  <a:srgbClr val="FFFFFF"/>
                </a:solidFill>
              </a14:hiddenFill>
            </a:ext>
          </a:extLst>
        </p:spPr>
      </p:pic>
      <p:pic>
        <p:nvPicPr>
          <p:cNvPr id="7169" name="25gh46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81345" y="5201207"/>
            <a:ext cx="1295400" cy="1150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38041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90073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原子分子或离子的常见空间结构有</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形和</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形两种；四原子分子或离子的常见空间结构有</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形和</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形两种；五原子分子或离子最常见的空间结构是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是平面三角形结构，则离子中的键角是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CBr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分子中，两个相邻的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的夹角是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109</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CBr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分子的空间结构为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00730"/>
              </a:xfrm>
              <a:blipFill rotWithShape="0">
                <a:blip r:embed="rId2"/>
                <a:stretch>
                  <a:fillRect l="-796" r="-849" b="-840"/>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69071" y="876537"/>
            <a:ext cx="1186153" cy="401015"/>
          </a:xfrm>
          <a:prstGeom prst="rect">
            <a:avLst/>
          </a:prstGeom>
        </p:spPr>
      </p:pic>
    </p:spTree>
    <p:extLst>
      <p:ext uri="{BB962C8B-B14F-4D97-AF65-F5344CB8AC3E}">
        <p14:creationId xmlns:p14="http://schemas.microsoft.com/office/powerpoint/2010/main" val="30050061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938642"/>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或离子的空间结构既与中心原子的</a:t>
                </a:r>
                <a:r>
                  <a:rPr lang="en-US" altLang="zh-CN" b="1" dirty="0">
                    <a:solidFill>
                      <a:srgbClr val="000000"/>
                    </a:solidFill>
                    <a:latin typeface="Times New Roman" panose="02020603050405020304" pitchFamily="18" charset="0"/>
                    <a:ea typeface="宋体" panose="02010600030101010101" pitchFamily="2" charset="-122"/>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键电子对数有关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也与中心原子是否存在孤电子对有关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由于有些粒子的中心原子有孤电子对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有些没有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故它们的空间结构有所不同。三原子分子或离子的常见空间结构有直线形与</a:t>
                </a:r>
                <a:r>
                  <a:rPr lang="en-US" altLang="zh-CN" b="1" dirty="0">
                    <a:solidFill>
                      <a:srgbClr val="000000"/>
                    </a:solidFill>
                    <a:latin typeface="Times New Roman" panose="02020603050405020304" pitchFamily="18" charset="0"/>
                    <a:ea typeface="宋体" panose="02010600030101010101" pitchFamily="2" charset="-122"/>
                  </a:rPr>
                  <a:t>V</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形两种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四原子分子或离子的常见空间结构有平面三角形和三角锥形两种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五原子分子或离子最常见的空间结构是四面体形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是平面三角形结构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则离子中的键角是</a:t>
                </a:r>
                <a:r>
                  <a:rPr lang="en-US" altLang="zh-CN" b="1" dirty="0">
                    <a:solidFill>
                      <a:srgbClr val="000000"/>
                    </a:solidFill>
                    <a:latin typeface="Times New Roman" panose="02020603050405020304" pitchFamily="18" charset="0"/>
                    <a:ea typeface="宋体" panose="02010600030101010101" pitchFamily="2" charset="-122"/>
                  </a:rPr>
                  <a:t>120</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CBr</a:t>
                </a:r>
                <a:r>
                  <a:rPr lang="en-US" altLang="zh-CN" b="1" baseline="-25000" dirty="0">
                    <a:solidFill>
                      <a:srgbClr val="000000"/>
                    </a:solidFill>
                    <a:latin typeface="Times New Roman" panose="02020603050405020304" pitchFamily="18" charset="0"/>
                    <a:ea typeface="宋体" panose="02010600030101010101" pitchFamily="2" charset="-122"/>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两个相邻</a:t>
                </a:r>
                <a:r>
                  <a:rPr lang="en-US" altLang="zh-CN" b="1" dirty="0">
                    <a:solidFill>
                      <a:srgbClr val="000000"/>
                    </a:solidFill>
                    <a:latin typeface="Times New Roman" panose="02020603050405020304" pitchFamily="18" charset="0"/>
                    <a:ea typeface="宋体" panose="02010600030101010101" pitchFamily="2" charset="-122"/>
                  </a:rPr>
                  <a:t>C</a:t>
                </a:r>
                <a:r>
                  <a:rPr lang="en-US" altLang="zh-CN" b="1" dirty="0">
                    <a:solidFill>
                      <a:srgbClr val="000000"/>
                    </a:solidFill>
                    <a:latin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Br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的夹角是</a:t>
                </a:r>
                <a:r>
                  <a:rPr lang="en-US" altLang="zh-CN" b="1" dirty="0">
                    <a:solidFill>
                      <a:srgbClr val="000000"/>
                    </a:solidFill>
                    <a:latin typeface="Times New Roman" panose="02020603050405020304" pitchFamily="18" charset="0"/>
                    <a:ea typeface="宋体" panose="02010600030101010101" pitchFamily="2" charset="-122"/>
                  </a:rPr>
                  <a:t>109</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原子位于中心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四个溴原子为顶点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四个</a:t>
                </a:r>
                <a:r>
                  <a:rPr lang="en-US" altLang="zh-CN" b="1" dirty="0">
                    <a:solidFill>
                      <a:srgbClr val="000000"/>
                    </a:solidFill>
                    <a:latin typeface="Times New Roman" panose="02020603050405020304" pitchFamily="18" charset="0"/>
                    <a:ea typeface="宋体" panose="02010600030101010101" pitchFamily="2" charset="-122"/>
                  </a:rPr>
                  <a:t>Br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原子与一个</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原子形成正四面体形。</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938642"/>
              </a:xfrm>
              <a:blipFill rotWithShape="0">
                <a:blip r:embed="rId2"/>
                <a:stretch>
                  <a:fillRect l="-796" r="-849" b="-2786"/>
                </a:stretch>
              </a:blipFill>
            </p:spPr>
            <p:txBody>
              <a:bodyPr/>
              <a:lstStyle/>
              <a:p>
                <a:r>
                  <a:rPr lang="zh-CN" altLang="en-US">
                    <a:noFill/>
                  </a:rPr>
                  <a:t> </a:t>
                </a:r>
              </a:p>
            </p:txBody>
          </p:sp>
        </mc:Fallback>
      </mc:AlternateContent>
      <p:pic>
        <p:nvPicPr>
          <p:cNvPr id="4" name="图片 3">
            <a:extLst>
              <a:ext uri="{FF2B5EF4-FFF2-40B4-BE49-F238E27FC236}">
                <a16:creationId xmlns:a16="http://schemas.microsoft.com/office/drawing/2014/main" id="{8F9C8A71-4F6B-8EE3-575F-6F982CBBB178}"/>
              </a:ext>
            </a:extLst>
          </p:cNvPr>
          <p:cNvPicPr>
            <a:picLocks noChangeAspect="1"/>
          </p:cNvPicPr>
          <p:nvPr/>
        </p:nvPicPr>
        <p:blipFill>
          <a:blip r:embed="rId3"/>
          <a:stretch>
            <a:fillRect/>
          </a:stretch>
        </p:blipFill>
        <p:spPr>
          <a:xfrm>
            <a:off x="357448" y="836712"/>
            <a:ext cx="999732" cy="409339"/>
          </a:xfrm>
          <a:prstGeom prst="rect">
            <a:avLst/>
          </a:prstGeom>
        </p:spPr>
      </p:pic>
      <p:pic>
        <p:nvPicPr>
          <p:cNvPr id="5" name="图片 4">
            <a:extLst>
              <a:ext uri="{FF2B5EF4-FFF2-40B4-BE49-F238E27FC236}">
                <a16:creationId xmlns:a16="http://schemas.microsoft.com/office/drawing/2014/main" id="{7F8011F6-8CD5-8BDA-B8DE-6882BE932101}"/>
              </a:ext>
            </a:extLst>
          </p:cNvPr>
          <p:cNvPicPr>
            <a:picLocks noChangeAspect="1"/>
          </p:cNvPicPr>
          <p:nvPr/>
        </p:nvPicPr>
        <p:blipFill>
          <a:blip r:embed="rId4"/>
          <a:stretch>
            <a:fillRect/>
          </a:stretch>
        </p:blipFill>
        <p:spPr>
          <a:xfrm>
            <a:off x="450299" y="4923659"/>
            <a:ext cx="1046020" cy="423292"/>
          </a:xfrm>
          <a:prstGeom prst="rect">
            <a:avLst/>
          </a:prstGeom>
        </p:spPr>
      </p:pic>
      <p:sp>
        <p:nvSpPr>
          <p:cNvPr id="6" name="内容占位符 1"/>
          <p:cNvSpPr txBox="1">
            <a:spLocks/>
          </p:cNvSpPr>
          <p:nvPr/>
        </p:nvSpPr>
        <p:spPr bwMode="auto">
          <a:xfrm>
            <a:off x="1403904" y="4798893"/>
            <a:ext cx="1044279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直线</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平面三角</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三角锥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四面体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正四面体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49281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0602"/>
            <a:ext cx="11485848" cy="1130246"/>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或离子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的空间结构时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要能够正确计算价层电子对数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一是运用计算式推导价层电子对数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二是看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键电子对数。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91502;FounderCES"/>
          <p:cNvPicPr/>
          <p:nvPr/>
        </p:nvPicPr>
        <p:blipFill>
          <a:blip r:embed="rId2"/>
          <a:stretch>
            <a:fillRect/>
          </a:stretch>
        </p:blipFill>
        <p:spPr>
          <a:xfrm>
            <a:off x="497832" y="1045707"/>
            <a:ext cx="1641475" cy="359410"/>
          </a:xfrm>
          <a:prstGeom prst="rect">
            <a:avLst/>
          </a:prstGeom>
        </p:spPr>
      </p:pic>
    </p:spTree>
    <p:extLst>
      <p:ext uri="{BB962C8B-B14F-4D97-AF65-F5344CB8AC3E}">
        <p14:creationId xmlns:p14="http://schemas.microsoft.com/office/powerpoint/2010/main" val="16732122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价层电子对互斥模型，判断下列分子或离子的空间结构正确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2653;FounderCES">
            <a:extLst>
              <a:ext uri="{FF2B5EF4-FFF2-40B4-BE49-F238E27FC236}">
                <a16:creationId xmlns:a16="http://schemas.microsoft.com/office/drawing/2014/main" id="{998FE7EE-51D7-30C4-0569-4E96DEC537C3}"/>
              </a:ext>
            </a:extLst>
          </p:cNvPr>
          <p:cNvPicPr>
            <a:picLocks noChangeAspect="1"/>
          </p:cNvPicPr>
          <p:nvPr/>
        </p:nvPicPr>
        <p:blipFill>
          <a:blip r:embed="rId2"/>
          <a:stretch>
            <a:fillRect/>
          </a:stretch>
        </p:blipFill>
        <p:spPr>
          <a:xfrm>
            <a:off x="387229" y="899928"/>
            <a:ext cx="1167995" cy="375767"/>
          </a:xfrm>
          <a:prstGeom prst="rect">
            <a:avLst/>
          </a:prstGeom>
        </p:spPr>
      </p:pic>
      <mc:AlternateContent xmlns:mc="http://schemas.openxmlformats.org/markup-compatibility/2006" xmlns:a14="http://schemas.microsoft.com/office/drawing/2010/main">
        <mc:Choice Requires="a14">
          <p:graphicFrame>
            <p:nvGraphicFramePr>
              <p:cNvPr id="6" name="表格 5"/>
              <p:cNvGraphicFramePr>
                <a:graphicFrameLocks noGrp="1"/>
              </p:cNvGraphicFramePr>
              <p:nvPr>
                <p:extLst>
                  <p:ext uri="{D42A27DB-BD31-4B8C-83A1-F6EECF244321}">
                    <p14:modId xmlns:p14="http://schemas.microsoft.com/office/powerpoint/2010/main" val="2251015920"/>
                  </p:ext>
                </p:extLst>
              </p:nvPr>
            </p:nvGraphicFramePr>
            <p:xfrm>
              <a:off x="343711" y="1556792"/>
              <a:ext cx="11502992" cy="3297111"/>
            </p:xfrm>
            <a:graphic>
              <a:graphicData uri="http://schemas.openxmlformats.org/drawingml/2006/table">
                <a:tbl>
                  <a:tblPr firstRow="1" firstCol="1" bandRow="1"/>
                  <a:tblGrid>
                    <a:gridCol w="1513794">
                      <a:extLst>
                        <a:ext uri="{9D8B030D-6E8A-4147-A177-3AD203B41FA5}">
                          <a16:colId xmlns:a16="http://schemas.microsoft.com/office/drawing/2014/main" val="20000"/>
                        </a:ext>
                      </a:extLst>
                    </a:gridCol>
                    <a:gridCol w="2723908">
                      <a:extLst>
                        <a:ext uri="{9D8B030D-6E8A-4147-A177-3AD203B41FA5}">
                          <a16:colId xmlns:a16="http://schemas.microsoft.com/office/drawing/2014/main" val="20001"/>
                        </a:ext>
                      </a:extLst>
                    </a:gridCol>
                    <a:gridCol w="3632645">
                      <a:extLst>
                        <a:ext uri="{9D8B030D-6E8A-4147-A177-3AD203B41FA5}">
                          <a16:colId xmlns:a16="http://schemas.microsoft.com/office/drawing/2014/main" val="20002"/>
                        </a:ext>
                      </a:extLst>
                    </a:gridCol>
                    <a:gridCol w="3632645">
                      <a:extLst>
                        <a:ext uri="{9D8B030D-6E8A-4147-A177-3AD203B41FA5}">
                          <a16:colId xmlns:a16="http://schemas.microsoft.com/office/drawing/2014/main" val="20003"/>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选项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分子式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价层电子对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互斥模型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分子或离子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的空间结构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四面体形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三角锥形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HCHO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平面三角形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三角锥形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四面体形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平面三角形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正四面体形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正四面体形</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6" name="表格 5"/>
              <p:cNvGraphicFramePr>
                <a:graphicFrameLocks noGrp="1"/>
              </p:cNvGraphicFramePr>
              <p:nvPr>
                <p:extLst>
                  <p:ext uri="{D42A27DB-BD31-4B8C-83A1-F6EECF244321}">
                    <p14:modId xmlns:p14="http://schemas.microsoft.com/office/powerpoint/2010/main" val="2251015920"/>
                  </p:ext>
                </p:extLst>
              </p:nvPr>
            </p:nvGraphicFramePr>
            <p:xfrm>
              <a:off x="343711" y="1556792"/>
              <a:ext cx="11502992" cy="3297111"/>
            </p:xfrm>
            <a:graphic>
              <a:graphicData uri="http://schemas.openxmlformats.org/drawingml/2006/table">
                <a:tbl>
                  <a:tblPr firstRow="1" firstCol="1" bandRow="1"/>
                  <a:tblGrid>
                    <a:gridCol w="1513794"/>
                    <a:gridCol w="2723908"/>
                    <a:gridCol w="3632645"/>
                    <a:gridCol w="3632645"/>
                  </a:tblGrid>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选项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分子式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价层电子对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互斥模型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分子或离子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的空间结构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64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四面体形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三角锥形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64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HCHO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平面三角形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三角锥形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64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四面体形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平面三角形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911">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0">
                          <a:blip r:embed="rId4"/>
                          <a:stretch>
                            <a:fillRect l="-55580" t="-496703" r="-266518" b="-20879"/>
                          </a:stretch>
                        </a:blip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正四面体形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正四面体形</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Fallback>
      </mc:AlternateContent>
    </p:spTree>
    <p:extLst>
      <p:ext uri="{BB962C8B-B14F-4D97-AF65-F5344CB8AC3E}">
        <p14:creationId xmlns:p14="http://schemas.microsoft.com/office/powerpoint/2010/main" val="29234936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914872"/>
              </a:xfrm>
            </p:spPr>
            <p:txBody>
              <a:bodyPr/>
              <a:lstStyle/>
              <a:p>
                <a:pPr algn="dist">
                  <a:lnSpc>
                    <a:spcPct val="120000"/>
                  </a:lnSpc>
                </a:pPr>
                <a:r>
                  <a:rPr lang="en-US" altLang="zh-CN" b="1" dirty="0" smtClean="0">
                    <a:solidFill>
                      <a:srgbClr val="000000"/>
                    </a:solidFill>
                    <a:latin typeface="Times New Roman" panose="02020603050405020304" pitchFamily="18" charset="0"/>
                    <a:ea typeface="宋体" panose="02010600030101010101" pitchFamily="2" charset="-122"/>
                  </a:rPr>
                  <a:t>               BCl</a:t>
                </a:r>
                <a:r>
                  <a:rPr lang="en-US" altLang="zh-CN" b="1" baseline="-25000" dirty="0" smtClean="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分子的中心原子</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上的价层电子对数</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3</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且不含</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孤</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价层电子对互斥模型和空间结构均为平面三角形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HCHO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a:lnSpc>
                    <a:spcPct val="120000"/>
                  </a:lnSpc>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上的价层电子对数</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4</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且不含孤电子对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价层</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a:lnSpc>
                    <a:spcPct val="120000"/>
                  </a:lnSpc>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对互斥模型和空间结构均为平面三角形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NF</a:t>
                </a:r>
                <a:r>
                  <a:rPr lang="en-US" altLang="zh-CN" b="1" baseline="-25000"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分子的中心原子</a:t>
                </a:r>
                <a:r>
                  <a:rPr lang="en-US" altLang="zh-CN" b="1" dirty="0">
                    <a:solidFill>
                      <a:srgbClr val="000000"/>
                    </a:solidFill>
                    <a:latin typeface="Times New Roman" panose="02020603050405020304" pitchFamily="18" charset="0"/>
                    <a:ea typeface="宋体" panose="02010600030101010101" pitchFamily="2" charset="-122"/>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上的价层电子对数</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5</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3</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且含有</a:t>
                </a:r>
                <a:r>
                  <a:rPr lang="en-US" altLang="zh-CN" b="1"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个孤电子对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价层电子对互斥模型为</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四面</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体形</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、空间结构为三角锥形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N</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的中心原子</a:t>
                </a:r>
                <a:r>
                  <a:rPr lang="en-US" altLang="zh-CN" b="1" dirty="0">
                    <a:solidFill>
                      <a:srgbClr val="000000"/>
                    </a:solidFill>
                    <a:latin typeface="Times New Roman" panose="02020603050405020304" pitchFamily="18" charset="0"/>
                    <a:ea typeface="宋体" panose="02010600030101010101" pitchFamily="2" charset="-122"/>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上的价层电子对数</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4</a:t>
                </a:r>
                <a:r>
                  <a:rPr lang="zh-CN" altLang="zh-CN" b="1" dirty="0">
                    <a:solidFill>
                      <a:srgbClr val="000000"/>
                    </a:solidFill>
                    <a:ea typeface="宋体" panose="02010600030101010101" pitchFamily="2" charset="-122"/>
                    <a:cs typeface="Times New Roman" panose="02020603050405020304" pitchFamily="18" charset="0"/>
                  </a:rPr>
                  <a:t>＋</a:t>
                </a:r>
                <a:endParaRPr lang="en-US" altLang="zh-CN" b="1" dirty="0" smtClean="0">
                  <a:solidFill>
                    <a:srgbClr val="000000"/>
                  </a:solidFill>
                  <a:ea typeface="宋体" panose="02010600030101010101" pitchFamily="2" charset="-122"/>
                  <a:cs typeface="Times New Roman" panose="02020603050405020304" pitchFamily="18" charset="0"/>
                </a:endParaRPr>
              </a:p>
              <a:p>
                <a:pPr algn="dist">
                  <a:lnSpc>
                    <a:spcPct val="120000"/>
                  </a:lnSpc>
                </a:pP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5</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4</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且不含孤电子对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价层电子对互斥模型和空间结构均为正</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en-US" dirty="0"/>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914872"/>
              </a:xfrm>
              <a:blipFill rotWithShape="0">
                <a:blip r:embed="rId2"/>
                <a:stretch>
                  <a:fillRect l="-796" r="-849"/>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FD8BBA97-4829-C4FF-5518-2B3BC4857648}"/>
              </a:ext>
            </a:extLst>
          </p:cNvPr>
          <p:cNvPicPr>
            <a:picLocks noChangeAspect="1"/>
          </p:cNvPicPr>
          <p:nvPr/>
        </p:nvPicPr>
        <p:blipFill>
          <a:blip r:embed="rId3"/>
          <a:stretch>
            <a:fillRect/>
          </a:stretch>
        </p:blipFill>
        <p:spPr>
          <a:xfrm>
            <a:off x="387916" y="908720"/>
            <a:ext cx="1046020" cy="428292"/>
          </a:xfrm>
          <a:prstGeom prst="rect">
            <a:avLst/>
          </a:prstGeom>
        </p:spPr>
      </p:pic>
      <p:pic>
        <p:nvPicPr>
          <p:cNvPr id="4" name="图片 3">
            <a:extLst>
              <a:ext uri="{FF2B5EF4-FFF2-40B4-BE49-F238E27FC236}">
                <a16:creationId xmlns:a16="http://schemas.microsoft.com/office/drawing/2014/main" id="{5929A77D-1E30-B0D6-23A3-F49940DE3048}"/>
              </a:ext>
            </a:extLst>
          </p:cNvPr>
          <p:cNvPicPr>
            <a:picLocks noChangeAspect="1"/>
          </p:cNvPicPr>
          <p:nvPr/>
        </p:nvPicPr>
        <p:blipFill>
          <a:blip r:embed="rId4"/>
          <a:stretch>
            <a:fillRect/>
          </a:stretch>
        </p:blipFill>
        <p:spPr>
          <a:xfrm>
            <a:off x="403575" y="5571368"/>
            <a:ext cx="1046020" cy="423292"/>
          </a:xfrm>
          <a:prstGeom prst="rect">
            <a:avLst/>
          </a:prstGeom>
        </p:spPr>
      </p:pic>
      <p:sp>
        <p:nvSpPr>
          <p:cNvPr id="5" name="内容占位符 1"/>
          <p:cNvSpPr txBox="1">
            <a:spLocks/>
          </p:cNvSpPr>
          <p:nvPr/>
        </p:nvSpPr>
        <p:spPr bwMode="auto">
          <a:xfrm>
            <a:off x="1403904" y="5441321"/>
            <a:ext cx="1044279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5794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085623"/>
              </a:xfrm>
              <a:solidFill>
                <a:srgbClr val="E3F2E7"/>
              </a:solidFill>
            </p:spPr>
            <p:txBody>
              <a:bodyPr/>
              <a:lstStyle/>
              <a:p>
                <a:pPr algn="ctr" hangingPunct="0">
                  <a:spcAft>
                    <a:spcPts val="0"/>
                  </a:spcAft>
                </a:pP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运用价层电子对互斥模型判断分子空间结构的方法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中心原子价层电子对数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键电子对数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0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VSEPR</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模型</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直线形</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平面三角形</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四面体形</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分子</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的空间结构</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略去孤电子对在价层电子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对互斥模型中占有的空间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085623"/>
              </a:xfrm>
              <a:blipFill>
                <a:blip r:embed="rId2"/>
                <a:stretch>
                  <a:fillRect l="-796" b="-359"/>
                </a:stretch>
              </a:blipFill>
            </p:spPr>
            <p:txBody>
              <a:bodyPr/>
              <a:lstStyle/>
              <a:p>
                <a:r>
                  <a:rPr lang="zh-CN" altLang="en-US">
                    <a:noFill/>
                  </a:rPr>
                  <a:t> </a:t>
                </a:r>
              </a:p>
            </p:txBody>
          </p:sp>
        </mc:Fallback>
      </mc:AlternateContent>
      <p:pic>
        <p:nvPicPr>
          <p:cNvPr id="3" name="顿有所悟.eps" descr="id:2147491538;FounderCES"/>
          <p:cNvPicPr/>
          <p:nvPr/>
        </p:nvPicPr>
        <p:blipFill>
          <a:blip r:embed="rId3"/>
          <a:stretch>
            <a:fillRect/>
          </a:stretch>
        </p:blipFill>
        <p:spPr>
          <a:xfrm>
            <a:off x="560307" y="861225"/>
            <a:ext cx="1641475" cy="359410"/>
          </a:xfrm>
          <a:prstGeom prst="rect">
            <a:avLst/>
          </a:prstGeom>
        </p:spPr>
      </p:pic>
    </p:spTree>
    <p:extLst>
      <p:ext uri="{BB962C8B-B14F-4D97-AF65-F5344CB8AC3E}">
        <p14:creationId xmlns:p14="http://schemas.microsoft.com/office/powerpoint/2010/main" val="38553234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0602"/>
            <a:ext cx="11485848" cy="1130246"/>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原子光谱</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是原子中的电子在不同能级轨道上跃迁时吸收或释放能量所得到的光谱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红外光谱不是原子光谱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属于分子光谱。</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拨.eps" descr="id:2147491371;FounderCES"/>
          <p:cNvPicPr/>
          <p:nvPr/>
        </p:nvPicPr>
        <p:blipFill>
          <a:blip r:embed="rId2"/>
          <a:stretch>
            <a:fillRect/>
          </a:stretch>
        </p:blipFill>
        <p:spPr>
          <a:xfrm>
            <a:off x="506575" y="1039856"/>
            <a:ext cx="1540510" cy="359410"/>
          </a:xfrm>
          <a:prstGeom prst="rect">
            <a:avLst/>
          </a:prstGeom>
        </p:spPr>
      </p:pic>
    </p:spTree>
    <p:extLst>
      <p:ext uri="{BB962C8B-B14F-4D97-AF65-F5344CB8AC3E}">
        <p14:creationId xmlns:p14="http://schemas.microsoft.com/office/powerpoint/2010/main" val="16046975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中心原子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杂化轨道类型的判断方法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根据杂化轨道的空间结构或杂化轨道之间的夹角判断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根据杂化轨道理论，中心原子轨道采取一定的杂化方式后，其空间结构和键角如表：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1311;FounderCES"/>
          <p:cNvPicPr/>
          <p:nvPr/>
        </p:nvPicPr>
        <p:blipFill>
          <a:blip r:embed="rId2"/>
          <a:stretch>
            <a:fillRect/>
          </a:stretch>
        </p:blipFill>
        <p:spPr>
          <a:xfrm>
            <a:off x="462186" y="908720"/>
            <a:ext cx="952500" cy="3340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447739972"/>
              </p:ext>
            </p:extLst>
          </p:nvPr>
        </p:nvGraphicFramePr>
        <p:xfrm>
          <a:off x="343712" y="3178656"/>
          <a:ext cx="11502991" cy="2194560"/>
        </p:xfrm>
        <a:graphic>
          <a:graphicData uri="http://schemas.openxmlformats.org/drawingml/2006/table">
            <a:tbl>
              <a:tblPr firstRow="1" firstCol="1" bandRow="1"/>
              <a:tblGrid>
                <a:gridCol w="3835097">
                  <a:extLst>
                    <a:ext uri="{9D8B030D-6E8A-4147-A177-3AD203B41FA5}">
                      <a16:colId xmlns:a16="http://schemas.microsoft.com/office/drawing/2014/main" val="20000"/>
                    </a:ext>
                  </a:extLst>
                </a:gridCol>
                <a:gridCol w="4930182">
                  <a:extLst>
                    <a:ext uri="{9D8B030D-6E8A-4147-A177-3AD203B41FA5}">
                      <a16:colId xmlns:a16="http://schemas.microsoft.com/office/drawing/2014/main" val="20001"/>
                    </a:ext>
                  </a:extLst>
                </a:gridCol>
                <a:gridCol w="2737712">
                  <a:extLst>
                    <a:ext uri="{9D8B030D-6E8A-4147-A177-3AD203B41FA5}">
                      <a16:colId xmlns:a16="http://schemas.microsoft.com/office/drawing/2014/main" val="20002"/>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杂化轨道类型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杂化轨道空间结构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键角</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直线形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平面三角形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正四面体形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109</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2773811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根据价层电子对互斥模型判断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根据价层电子对互斥模型，判断</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型共价分子或离子的空间结构和中心原子杂化轨道类型。中心原子的价电子对数与价层电子对互斥模型、中心原子杂化轨道类型的对应关系：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587193948"/>
              </p:ext>
            </p:extLst>
          </p:nvPr>
        </p:nvGraphicFramePr>
        <p:xfrm>
          <a:off x="343710" y="3134072"/>
          <a:ext cx="11502992" cy="2743200"/>
        </p:xfrm>
        <a:graphic>
          <a:graphicData uri="http://schemas.openxmlformats.org/drawingml/2006/table">
            <a:tbl>
              <a:tblPr firstRow="1" firstCol="1" bandRow="1"/>
              <a:tblGrid>
                <a:gridCol w="4129574">
                  <a:extLst>
                    <a:ext uri="{9D8B030D-6E8A-4147-A177-3AD203B41FA5}">
                      <a16:colId xmlns:a16="http://schemas.microsoft.com/office/drawing/2014/main" val="20000"/>
                    </a:ext>
                  </a:extLst>
                </a:gridCol>
                <a:gridCol w="3835097">
                  <a:extLst>
                    <a:ext uri="{9D8B030D-6E8A-4147-A177-3AD203B41FA5}">
                      <a16:colId xmlns:a16="http://schemas.microsoft.com/office/drawing/2014/main" val="20001"/>
                    </a:ext>
                  </a:extLst>
                </a:gridCol>
                <a:gridCol w="3538321">
                  <a:extLst>
                    <a:ext uri="{9D8B030D-6E8A-4147-A177-3AD203B41FA5}">
                      <a16:colId xmlns:a16="http://schemas.microsoft.com/office/drawing/2014/main" val="20002"/>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中心原子上的</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价层电子对数</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VSEPR</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道杂化类型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直线形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平面三角形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正四面体形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059046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59410"/>
          </a:xfrm>
        </p:spPr>
        <p:txBody>
          <a:bodyPr/>
          <a:lstStyle/>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键电子对数和孤电子对数逆向判断</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根据价层电子对互斥模型，中心原子价层电子对数＝</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键电子对数＋孤电子对数，如果已知</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键电子对数和孤电子对数，就可以逆向判断出中心原子价层电子对数，从而判断出杂化轨道类型。</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154567755"/>
              </p:ext>
            </p:extLst>
          </p:nvPr>
        </p:nvGraphicFramePr>
        <p:xfrm>
          <a:off x="343713" y="3006053"/>
          <a:ext cx="11502989" cy="3520440"/>
        </p:xfrm>
        <a:graphic>
          <a:graphicData uri="http://schemas.openxmlformats.org/drawingml/2006/table">
            <a:tbl>
              <a:tblPr firstRow="1" firstCol="1" bandRow="1"/>
              <a:tblGrid>
                <a:gridCol w="3220837">
                  <a:extLst>
                    <a:ext uri="{9D8B030D-6E8A-4147-A177-3AD203B41FA5}">
                      <a16:colId xmlns:a16="http://schemas.microsoft.com/office/drawing/2014/main" val="20000"/>
                    </a:ext>
                  </a:extLst>
                </a:gridCol>
                <a:gridCol w="2760717">
                  <a:extLst>
                    <a:ext uri="{9D8B030D-6E8A-4147-A177-3AD203B41FA5}">
                      <a16:colId xmlns:a16="http://schemas.microsoft.com/office/drawing/2014/main" val="20001"/>
                    </a:ext>
                  </a:extLst>
                </a:gridCol>
                <a:gridCol w="3220837">
                  <a:extLst>
                    <a:ext uri="{9D8B030D-6E8A-4147-A177-3AD203B41FA5}">
                      <a16:colId xmlns:a16="http://schemas.microsoft.com/office/drawing/2014/main" val="20002"/>
                    </a:ext>
                  </a:extLst>
                </a:gridCol>
                <a:gridCol w="2300598">
                  <a:extLst>
                    <a:ext uri="{9D8B030D-6E8A-4147-A177-3AD203B41FA5}">
                      <a16:colId xmlns:a16="http://schemas.microsoft.com/office/drawing/2014/main" val="20003"/>
                    </a:ext>
                  </a:extLst>
                </a:gridCol>
              </a:tblGrid>
              <a:tr h="456104">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σ</a:t>
                      </a: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键电子对数</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孤电子对数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杂化轨道类型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241216">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BeCl</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230542">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r h="291876">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3"/>
                  </a:ext>
                </a:extLst>
              </a:tr>
              <a:tr h="209194">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BF</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4"/>
                  </a:ext>
                </a:extLst>
              </a:tr>
              <a:tr h="270528">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5"/>
                  </a:ext>
                </a:extLst>
              </a:tr>
              <a:tr h="259854">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CCl</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0658965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含碳化合物中碳原子的杂化轨道类型判断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若碳原子形成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个单键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即饱和碳原子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，则杂化轨道类型为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若碳原子形成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个双键、两个单键，则杂化轨道类型为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HCHO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若碳原子形成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个双键，或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个三键、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个单键，则杂化轨道类型为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r>
              <a:rPr lang="en-US" altLang="zh-CN" b="1" u="sng" spc="-8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6941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、硒元素位于元素周期表第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Ⅵ 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族，它们及其化合物在生产、生活中有着广泛的应用。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是一种无色的剧毒气体，主要用于氧化反应、氟化反应、火箭工程助燃剂等。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原子的杂化轨道类型是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分子的空间结构为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3.EPS" descr="id:2147492717;FounderCES">
            <a:extLst>
              <a:ext uri="{FF2B5EF4-FFF2-40B4-BE49-F238E27FC236}">
                <a16:creationId xmlns:a16="http://schemas.microsoft.com/office/drawing/2014/main" id="{FFA34D28-D2DA-C5C3-D273-26F00142E0E5}"/>
              </a:ext>
            </a:extLst>
          </p:cNvPr>
          <p:cNvPicPr>
            <a:picLocks noChangeAspect="1"/>
          </p:cNvPicPr>
          <p:nvPr/>
        </p:nvPicPr>
        <p:blipFill>
          <a:blip r:embed="rId2"/>
          <a:stretch>
            <a:fillRect/>
          </a:stretch>
        </p:blipFill>
        <p:spPr>
          <a:xfrm>
            <a:off x="387229" y="890790"/>
            <a:ext cx="1167995" cy="376726"/>
          </a:xfrm>
          <a:prstGeom prst="rect">
            <a:avLst/>
          </a:prstGeom>
        </p:spPr>
      </p:pic>
      <p:pic>
        <p:nvPicPr>
          <p:cNvPr id="5" name="图片 4">
            <a:extLst>
              <a:ext uri="{FF2B5EF4-FFF2-40B4-BE49-F238E27FC236}">
                <a16:creationId xmlns:a16="http://schemas.microsoft.com/office/drawing/2014/main" id="{BE7F38F7-DD22-BD96-D730-313123BBF0E3}"/>
              </a:ext>
            </a:extLst>
          </p:cNvPr>
          <p:cNvPicPr>
            <a:picLocks noChangeAspect="1"/>
          </p:cNvPicPr>
          <p:nvPr/>
        </p:nvPicPr>
        <p:blipFill>
          <a:blip r:embed="rId3"/>
          <a:stretch>
            <a:fillRect/>
          </a:stretch>
        </p:blipFill>
        <p:spPr>
          <a:xfrm>
            <a:off x="515720" y="3269932"/>
            <a:ext cx="978786" cy="443225"/>
          </a:xfrm>
          <a:prstGeom prst="rect">
            <a:avLst/>
          </a:prstGeom>
        </p:spPr>
      </p:pic>
      <p:pic>
        <p:nvPicPr>
          <p:cNvPr id="6" name="图片 5">
            <a:extLst>
              <a:ext uri="{FF2B5EF4-FFF2-40B4-BE49-F238E27FC236}">
                <a16:creationId xmlns:a16="http://schemas.microsoft.com/office/drawing/2014/main" id="{75C237BB-760D-EC15-12E5-02A2F46B6688}"/>
              </a:ext>
            </a:extLst>
          </p:cNvPr>
          <p:cNvPicPr>
            <a:picLocks noChangeAspect="1"/>
          </p:cNvPicPr>
          <p:nvPr/>
        </p:nvPicPr>
        <p:blipFill>
          <a:blip r:embed="rId4"/>
          <a:stretch>
            <a:fillRect/>
          </a:stretch>
        </p:blipFill>
        <p:spPr>
          <a:xfrm>
            <a:off x="402867" y="4513294"/>
            <a:ext cx="1046020" cy="423292"/>
          </a:xfrm>
          <a:prstGeom prst="rect">
            <a:avLst/>
          </a:prstGeom>
        </p:spPr>
      </p:pic>
      <p:sp>
        <p:nvSpPr>
          <p:cNvPr id="7" name="内容占位符 1"/>
          <p:cNvSpPr txBox="1">
            <a:spLocks/>
          </p:cNvSpPr>
          <p:nvPr/>
        </p:nvSpPr>
        <p:spPr bwMode="auto">
          <a:xfrm>
            <a:off x="1445409" y="4365104"/>
            <a:ext cx="1029147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000000"/>
                </a:solidFill>
                <a:latin typeface="Times New Roman" panose="02020603050405020304" pitchFamily="18" charset="0"/>
                <a:ea typeface="宋体" panose="02010600030101010101" pitchFamily="2" charset="-122"/>
              </a:rPr>
              <a:t>sp</a:t>
            </a:r>
            <a:r>
              <a:rPr lang="en-US" altLang="zh-CN" b="1" baseline="30000" smtClean="0">
                <a:solidFill>
                  <a:srgbClr val="000000"/>
                </a:solidFill>
                <a:latin typeface="Times New Roman" panose="02020603050405020304" pitchFamily="18" charset="0"/>
                <a:ea typeface="宋体" panose="02010600030101010101" pitchFamily="2" charset="-122"/>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rPr>
              <a:t>V</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a:t>
            </a:r>
            <a:endParaRPr lang="zh-CN" altLang="en-US" dirty="0"/>
          </a:p>
        </p:txBody>
      </p:sp>
      <mc:AlternateContent xmlns:mc="http://schemas.openxmlformats.org/markup-compatibility/2006">
        <mc:Choice xmlns:a14="http://schemas.microsoft.com/office/drawing/2010/main" Requires="a14">
          <p:sp>
            <p:nvSpPr>
              <p:cNvPr id="8" name="内容占位符 1"/>
              <p:cNvSpPr txBox="1">
                <a:spLocks/>
              </p:cNvSpPr>
              <p:nvPr/>
            </p:nvSpPr>
            <p:spPr bwMode="auto">
              <a:xfrm>
                <a:off x="360854" y="2996952"/>
                <a:ext cx="11485848" cy="144398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宋体" panose="02010600030101010101" pitchFamily="2" charset="-122"/>
                  </a:rPr>
                  <a:t>               OF</a:t>
                </a:r>
                <a:r>
                  <a:rPr lang="en-US" altLang="zh-CN" b="1" baseline="-25000" dirty="0" smtClean="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原子上的孤电子对数为</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6</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成键电子对数为</a:t>
                </a:r>
                <a:r>
                  <a:rPr lang="en-US" altLang="zh-CN" b="1"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则杂化轨道数目为</a:t>
                </a:r>
                <a:r>
                  <a:rPr lang="en-US" altLang="zh-CN" b="1" dirty="0">
                    <a:solidFill>
                      <a:srgbClr val="000000"/>
                    </a:solidFill>
                    <a:latin typeface="Times New Roman" panose="02020603050405020304" pitchFamily="18" charset="0"/>
                    <a:ea typeface="宋体" panose="02010600030101010101" pitchFamily="2" charset="-122"/>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杂化轨道类型是</a:t>
                </a:r>
                <a:r>
                  <a:rPr lang="en-US" altLang="zh-CN" b="1" dirty="0">
                    <a:solidFill>
                      <a:srgbClr val="000000"/>
                    </a:solidFill>
                    <a:latin typeface="Times New Roman" panose="02020603050405020304" pitchFamily="18" charset="0"/>
                    <a:ea typeface="宋体" panose="02010600030101010101" pitchFamily="2" charset="-122"/>
                  </a:rPr>
                  <a:t>sp</a:t>
                </a:r>
                <a:r>
                  <a:rPr lang="en-US" altLang="zh-CN" b="1" baseline="30000"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OF</a:t>
                </a:r>
                <a:r>
                  <a:rPr lang="en-US" altLang="zh-CN" b="1" baseline="-25000"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分子的空间结构为</a:t>
                </a:r>
                <a:r>
                  <a:rPr lang="en-US" altLang="zh-CN" b="1" dirty="0">
                    <a:solidFill>
                      <a:srgbClr val="000000"/>
                    </a:solidFill>
                    <a:latin typeface="Times New Roman" panose="02020603050405020304" pitchFamily="18" charset="0"/>
                    <a:ea typeface="宋体" panose="02010600030101010101" pitchFamily="2" charset="-122"/>
                  </a:rPr>
                  <a:t>V</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a:t>
                </a:r>
                <a:endParaRPr lang="zh-CN" altLang="en-US" dirty="0"/>
              </a:p>
            </p:txBody>
          </p:sp>
        </mc:Choice>
        <mc:Fallback>
          <p:sp>
            <p:nvSpPr>
              <p:cNvPr id="8" name="内容占位符 1"/>
              <p:cNvSpPr txBox="1">
                <a:spLocks noRot="1" noChangeAspect="1" noMove="1" noResize="1" noEditPoints="1" noAdjustHandles="1" noChangeArrowheads="1" noChangeShapeType="1" noTextEdit="1"/>
              </p:cNvSpPr>
              <p:nvPr/>
            </p:nvSpPr>
            <p:spPr bwMode="auto">
              <a:xfrm>
                <a:off x="360854" y="2996952"/>
                <a:ext cx="11485848" cy="1443985"/>
              </a:xfrm>
              <a:prstGeom prst="rect">
                <a:avLst/>
              </a:prstGeom>
              <a:blipFill>
                <a:blip r:embed="rId5"/>
                <a:stretch>
                  <a:fillRect l="-796" r="-849" b="-421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1403527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71848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硒是一种非金属，可以用作光敏材料、电解锰行业的催化剂。根据价层电子对互斥模型，可以推知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的空间结构为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原子采用的轨道杂化方式为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718484"/>
              </a:xfrm>
              <a:blipFill rotWithShape="0">
                <a:blip r:embed="rId2"/>
                <a:stretch>
                  <a:fillRect l="-796" r="-849" b="-6028"/>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BE7F38F7-DD22-BD96-D730-313123BBF0E3}"/>
              </a:ext>
            </a:extLst>
          </p:cNvPr>
          <p:cNvPicPr>
            <a:picLocks noChangeAspect="1"/>
          </p:cNvPicPr>
          <p:nvPr/>
        </p:nvPicPr>
        <p:blipFill>
          <a:blip r:embed="rId3"/>
          <a:stretch>
            <a:fillRect/>
          </a:stretch>
        </p:blipFill>
        <p:spPr>
          <a:xfrm>
            <a:off x="515720" y="2765876"/>
            <a:ext cx="978786" cy="443225"/>
          </a:xfrm>
          <a:prstGeom prst="rect">
            <a:avLst/>
          </a:prstGeom>
        </p:spPr>
      </p:pic>
      <p:pic>
        <p:nvPicPr>
          <p:cNvPr id="6" name="图片 5">
            <a:extLst>
              <a:ext uri="{FF2B5EF4-FFF2-40B4-BE49-F238E27FC236}">
                <a16:creationId xmlns:a16="http://schemas.microsoft.com/office/drawing/2014/main" id="{75C237BB-760D-EC15-12E5-02A2F46B6688}"/>
              </a:ext>
            </a:extLst>
          </p:cNvPr>
          <p:cNvPicPr>
            <a:picLocks noChangeAspect="1"/>
          </p:cNvPicPr>
          <p:nvPr/>
        </p:nvPicPr>
        <p:blipFill>
          <a:blip r:embed="rId4"/>
          <a:stretch>
            <a:fillRect/>
          </a:stretch>
        </p:blipFill>
        <p:spPr>
          <a:xfrm>
            <a:off x="512682" y="4024613"/>
            <a:ext cx="1046020" cy="423292"/>
          </a:xfrm>
          <a:prstGeom prst="rect">
            <a:avLst/>
          </a:prstGeom>
        </p:spPr>
      </p:pic>
      <p:sp>
        <p:nvSpPr>
          <p:cNvPr id="7" name="内容占位符 1"/>
          <p:cNvSpPr txBox="1">
            <a:spLocks/>
          </p:cNvSpPr>
          <p:nvPr/>
        </p:nvSpPr>
        <p:spPr bwMode="auto">
          <a:xfrm>
            <a:off x="1555224" y="3876423"/>
            <a:ext cx="1029147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正四面体形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8" name="内容占位符 1"/>
              <p:cNvSpPr txBox="1">
                <a:spLocks/>
              </p:cNvSpPr>
              <p:nvPr/>
            </p:nvSpPr>
            <p:spPr bwMode="auto">
              <a:xfrm>
                <a:off x="360854" y="2492896"/>
                <a:ext cx="11485848" cy="137390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宋体" panose="02010600030101010101" pitchFamily="2" charset="-122"/>
                  </a:rPr>
                  <a:t>                Se</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rPr>
                  <a:t>Se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原子上的孤电子对数</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6</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4</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价层电子对数</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4</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0</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Se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原子采用</a:t>
                </a:r>
                <a:r>
                  <a:rPr lang="en-US" altLang="zh-CN" b="1" dirty="0">
                    <a:solidFill>
                      <a:srgbClr val="000000"/>
                    </a:solidFill>
                    <a:latin typeface="Times New Roman" panose="02020603050405020304" pitchFamily="18" charset="0"/>
                    <a:ea typeface="宋体" panose="02010600030101010101" pitchFamily="2" charset="-122"/>
                  </a:rPr>
                  <a:t>sp</a:t>
                </a:r>
                <a:r>
                  <a:rPr lang="en-US" altLang="zh-CN" b="1" baseline="30000"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空间结构为正四面体形。</a:t>
                </a:r>
                <a:endParaRPr lang="zh-CN" altLang="en-US" dirty="0"/>
              </a:p>
            </p:txBody>
          </p:sp>
        </mc:Choice>
        <mc:Fallback>
          <p:sp>
            <p:nvSpPr>
              <p:cNvPr id="8" name="内容占位符 1"/>
              <p:cNvSpPr txBox="1">
                <a:spLocks noRot="1" noChangeAspect="1" noMove="1" noResize="1" noEditPoints="1" noAdjustHandles="1" noChangeArrowheads="1" noChangeShapeType="1" noTextEdit="1"/>
              </p:cNvSpPr>
              <p:nvPr/>
            </p:nvSpPr>
            <p:spPr bwMode="auto">
              <a:xfrm>
                <a:off x="360854" y="2492896"/>
                <a:ext cx="11485848" cy="1373902"/>
              </a:xfrm>
              <a:prstGeom prst="rect">
                <a:avLst/>
              </a:prstGeom>
              <a:blipFill>
                <a:blip r:embed="rId5"/>
                <a:stretch>
                  <a:fillRect l="-796" r="-849" b="-977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2131272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CSe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结构相似，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CSe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分子内的键角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分子内的键角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分子内的键角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，三种键角由大到小的顺序为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填序号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BE7F38F7-DD22-BD96-D730-313123BBF0E3}"/>
              </a:ext>
            </a:extLst>
          </p:cNvPr>
          <p:cNvPicPr>
            <a:picLocks noChangeAspect="1"/>
          </p:cNvPicPr>
          <p:nvPr/>
        </p:nvPicPr>
        <p:blipFill>
          <a:blip r:embed="rId2"/>
          <a:stretch>
            <a:fillRect/>
          </a:stretch>
        </p:blipFill>
        <p:spPr>
          <a:xfrm>
            <a:off x="515720" y="2592336"/>
            <a:ext cx="978786" cy="443225"/>
          </a:xfrm>
          <a:prstGeom prst="rect">
            <a:avLst/>
          </a:prstGeom>
        </p:spPr>
      </p:pic>
      <p:pic>
        <p:nvPicPr>
          <p:cNvPr id="6" name="图片 5">
            <a:extLst>
              <a:ext uri="{FF2B5EF4-FFF2-40B4-BE49-F238E27FC236}">
                <a16:creationId xmlns:a16="http://schemas.microsoft.com/office/drawing/2014/main" id="{75C237BB-760D-EC15-12E5-02A2F46B6688}"/>
              </a:ext>
            </a:extLst>
          </p:cNvPr>
          <p:cNvPicPr>
            <a:picLocks noChangeAspect="1"/>
          </p:cNvPicPr>
          <p:nvPr/>
        </p:nvPicPr>
        <p:blipFill>
          <a:blip r:embed="rId3"/>
          <a:stretch>
            <a:fillRect/>
          </a:stretch>
        </p:blipFill>
        <p:spPr>
          <a:xfrm>
            <a:off x="512682" y="4945158"/>
            <a:ext cx="1046020" cy="423292"/>
          </a:xfrm>
          <a:prstGeom prst="rect">
            <a:avLst/>
          </a:prstGeom>
        </p:spPr>
      </p:pic>
      <p:sp>
        <p:nvSpPr>
          <p:cNvPr id="7" name="内容占位符 1"/>
          <p:cNvSpPr txBox="1">
            <a:spLocks/>
          </p:cNvSpPr>
          <p:nvPr/>
        </p:nvSpPr>
        <p:spPr bwMode="auto">
          <a:xfrm>
            <a:off x="1555224" y="4796968"/>
            <a:ext cx="1029147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a:solidFill>
                  <a:srgbClr val="000000"/>
                </a:solidFill>
                <a:latin typeface="宋体" panose="02010600030101010101" pitchFamily="2" charset="-122"/>
                <a:cs typeface="Times New Roman" panose="02020603050405020304" pitchFamily="18" charset="0"/>
              </a:rPr>
              <a:t>①</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ea typeface="宋体" panose="02010600030101010101" pitchFamily="2" charset="-122"/>
                <a:cs typeface="Times New Roman" panose="02020603050405020304" pitchFamily="18" charset="0"/>
              </a:rPr>
              <a:t>③</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ea typeface="宋体" panose="02010600030101010101" pitchFamily="2" charset="-122"/>
                <a:cs typeface="Times New Roman" panose="02020603050405020304" pitchFamily="18" charset="0"/>
              </a:rPr>
              <a:t>②</a:t>
            </a:r>
            <a:endParaRPr lang="zh-CN" altLang="en-US" dirty="0"/>
          </a:p>
        </p:txBody>
      </p:sp>
      <mc:AlternateContent xmlns:mc="http://schemas.openxmlformats.org/markup-compatibility/2006">
        <mc:Choice xmlns:a14="http://schemas.microsoft.com/office/drawing/2010/main" Requires="a14">
          <p:sp>
            <p:nvSpPr>
              <p:cNvPr id="8" name="内容占位符 1"/>
              <p:cNvSpPr txBox="1">
                <a:spLocks/>
              </p:cNvSpPr>
              <p:nvPr/>
            </p:nvSpPr>
            <p:spPr bwMode="auto">
              <a:xfrm>
                <a:off x="360854" y="2414694"/>
                <a:ext cx="11485848" cy="239245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CSe</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结构相似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为直线形结构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原子有</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p>
              <a:p>
                <a:pPr algn="dist">
                  <a:lnSpc>
                    <a:spcPct val="12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孤电子对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导致键角小于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109</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原子上的孤电子对数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价层电子对数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则中心原子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空间结构为平面正三角形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故键角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1"/>
              <p:cNvSpPr txBox="1">
                <a:spLocks noRot="1" noChangeAspect="1" noMove="1" noResize="1" noEditPoints="1" noAdjustHandles="1" noChangeArrowheads="1" noChangeShapeType="1" noTextEdit="1"/>
              </p:cNvSpPr>
              <p:nvPr/>
            </p:nvSpPr>
            <p:spPr bwMode="auto">
              <a:xfrm>
                <a:off x="360854" y="2414694"/>
                <a:ext cx="11485848" cy="2392450"/>
              </a:xfrm>
              <a:prstGeom prst="rect">
                <a:avLst/>
              </a:prstGeom>
              <a:blipFill>
                <a:blip r:embed="rId4"/>
                <a:stretch>
                  <a:fillRect l="-796" r="-849" b="-203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629830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070071"/>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本题的思路如下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gh466.jpg" descr="id:2147491604;FounderCES"/>
          <p:cNvPicPr/>
          <p:nvPr/>
        </p:nvPicPr>
        <p:blipFill>
          <a:blip r:embed="rId2">
            <a:clrChange>
              <a:clrFrom>
                <a:srgbClr val="FFFFFF"/>
              </a:clrFrom>
              <a:clrTo>
                <a:srgbClr val="FFFFFF">
                  <a:alpha val="0"/>
                </a:srgbClr>
              </a:clrTo>
            </a:clrChange>
          </a:blip>
          <a:stretch>
            <a:fillRect/>
          </a:stretch>
        </p:blipFill>
        <p:spPr>
          <a:xfrm>
            <a:off x="2998862" y="1537542"/>
            <a:ext cx="6107328" cy="2023983"/>
          </a:xfrm>
          <a:prstGeom prst="rect">
            <a:avLst/>
          </a:prstGeom>
        </p:spPr>
      </p:pic>
      <p:pic>
        <p:nvPicPr>
          <p:cNvPr id="4" name="顿有所悟.eps" descr="id:2147491597;FounderCES"/>
          <p:cNvPicPr/>
          <p:nvPr/>
        </p:nvPicPr>
        <p:blipFill>
          <a:blip r:embed="rId3"/>
          <a:stretch>
            <a:fillRect/>
          </a:stretch>
        </p:blipFill>
        <p:spPr>
          <a:xfrm>
            <a:off x="550590" y="873789"/>
            <a:ext cx="1641475" cy="359410"/>
          </a:xfrm>
          <a:prstGeom prst="rect">
            <a:avLst/>
          </a:prstGeom>
        </p:spPr>
      </p:pic>
    </p:spTree>
    <p:extLst>
      <p:ext uri="{BB962C8B-B14F-4D97-AF65-F5344CB8AC3E}">
        <p14:creationId xmlns:p14="http://schemas.microsoft.com/office/powerpoint/2010/main" val="26739726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7856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相对分子质量的测定</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黑体" panose="02010609060101010101" pitchFamily="49" charset="-122"/>
                <a:cs typeface="Times New Roman" panose="02020603050405020304" pitchFamily="18" charset="0"/>
              </a:rPr>
              <a:t>质谱法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高能电子流轰击样品分子，使分子失去电子变成带正电荷的分子离子和碎片离子等粒子。由于生成的离子具有不同的相对质量，它们在高压电场加速后，通过狭缝进入磁场得以分离，在记录仪上呈现一系列峰，化学家对这些峰进行系统分析，便可得知样品分子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相对分子质量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甲苯分子的质谱图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ct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读谱：相对分子质量＝最大质荷比，甲苯的相对分子质量为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qs66.jpg" descr="id:2147491378;FounderCES"/>
          <p:cNvPicPr/>
          <p:nvPr/>
        </p:nvPicPr>
        <p:blipFill>
          <a:blip r:embed="rId2"/>
          <a:stretch>
            <a:fillRect/>
          </a:stretch>
        </p:blipFill>
        <p:spPr>
          <a:xfrm>
            <a:off x="6311230" y="3477731"/>
            <a:ext cx="2607945" cy="2615565"/>
          </a:xfrm>
          <a:prstGeom prst="rect">
            <a:avLst/>
          </a:prstGeom>
        </p:spPr>
      </p:pic>
    </p:spTree>
    <p:extLst>
      <p:ext uri="{BB962C8B-B14F-4D97-AF65-F5344CB8AC3E}">
        <p14:creationId xmlns:p14="http://schemas.microsoft.com/office/powerpoint/2010/main" val="34972919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0602"/>
            <a:ext cx="11485848" cy="1130246"/>
          </a:xfrm>
          <a:solidFill>
            <a:srgbClr val="E3F2E7"/>
          </a:solidFill>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通过红外光谱中的吸收峰分析出分子中含有的化学键或官能团。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质谱图中的质荷比最大的就是未知物的相对分子质量。</a:t>
            </a:r>
            <a:endParaRPr lang="zh-CN" altLang="en-US" dirty="0"/>
          </a:p>
        </p:txBody>
      </p:sp>
      <p:pic>
        <p:nvPicPr>
          <p:cNvPr id="3" name="温馨提示.eps" descr="id:2147491385;FounderCES"/>
          <p:cNvPicPr/>
          <p:nvPr/>
        </p:nvPicPr>
        <p:blipFill>
          <a:blip r:embed="rId2"/>
          <a:stretch>
            <a:fillRect/>
          </a:stretch>
        </p:blipFill>
        <p:spPr>
          <a:xfrm>
            <a:off x="522597" y="1039856"/>
            <a:ext cx="1830705" cy="359410"/>
          </a:xfrm>
          <a:prstGeom prst="rect">
            <a:avLst/>
          </a:prstGeom>
        </p:spPr>
      </p:pic>
    </p:spTree>
    <p:extLst>
      <p:ext uri="{BB962C8B-B14F-4D97-AF65-F5344CB8AC3E}">
        <p14:creationId xmlns:p14="http://schemas.microsoft.com/office/powerpoint/2010/main" val="312609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常见</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分子的空间结构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808078"/>
            <a:ext cx="1588693" cy="500939"/>
          </a:xfrm>
          <a:prstGeom prst="rect">
            <a:avLst/>
          </a:prstGeom>
        </p:spPr>
      </p:pic>
      <mc:AlternateContent xmlns:mc="http://schemas.openxmlformats.org/markup-compatibility/2006">
        <mc:Choice xmlns:a14="http://schemas.microsoft.com/office/drawing/2010/main" Requires="a14">
          <p:graphicFrame>
            <p:nvGraphicFramePr>
              <p:cNvPr id="4" name="表格 3"/>
              <p:cNvGraphicFramePr>
                <a:graphicFrameLocks noGrp="1"/>
              </p:cNvGraphicFramePr>
              <p:nvPr>
                <p:extLst>
                  <p:ext uri="{D42A27DB-BD31-4B8C-83A1-F6EECF244321}">
                    <p14:modId xmlns:p14="http://schemas.microsoft.com/office/powerpoint/2010/main" val="982555205"/>
                  </p:ext>
                </p:extLst>
              </p:nvPr>
            </p:nvGraphicFramePr>
            <p:xfrm>
              <a:off x="343711" y="1561098"/>
              <a:ext cx="11502991" cy="3448100"/>
            </p:xfrm>
            <a:graphic>
              <a:graphicData uri="http://schemas.openxmlformats.org/drawingml/2006/table">
                <a:tbl>
                  <a:tblPr firstRow="1" firstCol="1" bandRow="1"/>
                  <a:tblGrid>
                    <a:gridCol w="1317877">
                      <a:extLst>
                        <a:ext uri="{9D8B030D-6E8A-4147-A177-3AD203B41FA5}">
                          <a16:colId xmlns:a16="http://schemas.microsoft.com/office/drawing/2014/main" val="20000"/>
                        </a:ext>
                      </a:extLst>
                    </a:gridCol>
                    <a:gridCol w="1409282">
                      <a:extLst>
                        <a:ext uri="{9D8B030D-6E8A-4147-A177-3AD203B41FA5}">
                          <a16:colId xmlns:a16="http://schemas.microsoft.com/office/drawing/2014/main" val="20001"/>
                        </a:ext>
                      </a:extLst>
                    </a:gridCol>
                    <a:gridCol w="2448272">
                      <a:extLst>
                        <a:ext uri="{9D8B030D-6E8A-4147-A177-3AD203B41FA5}">
                          <a16:colId xmlns:a16="http://schemas.microsoft.com/office/drawing/2014/main" val="20002"/>
                        </a:ext>
                      </a:extLst>
                    </a:gridCol>
                    <a:gridCol w="2160240">
                      <a:extLst>
                        <a:ext uri="{9D8B030D-6E8A-4147-A177-3AD203B41FA5}">
                          <a16:colId xmlns:a16="http://schemas.microsoft.com/office/drawing/2014/main" val="20003"/>
                        </a:ext>
                      </a:extLst>
                    </a:gridCol>
                    <a:gridCol w="1512168">
                      <a:extLst>
                        <a:ext uri="{9D8B030D-6E8A-4147-A177-3AD203B41FA5}">
                          <a16:colId xmlns:a16="http://schemas.microsoft.com/office/drawing/2014/main" val="20004"/>
                        </a:ext>
                      </a:extLst>
                    </a:gridCol>
                    <a:gridCol w="2655152">
                      <a:extLst>
                        <a:ext uri="{9D8B030D-6E8A-4147-A177-3AD203B41FA5}">
                          <a16:colId xmlns:a16="http://schemas.microsoft.com/office/drawing/2014/main" val="20005"/>
                        </a:ext>
                      </a:extLst>
                    </a:gridCol>
                  </a:tblGrid>
                  <a:tr h="787782">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分子类型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子空间结构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1080120">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三原子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14:m>
                            <m:oMathPara xmlns:m="http://schemas.openxmlformats.org/officeDocument/2006/math">
                              <m:oMathParaPr>
                                <m:jc m:val="centerGroup"/>
                              </m:oMathParaPr>
                              <m:oMath xmlns:m="http://schemas.openxmlformats.org/officeDocument/2006/math">
                                <m:r>
                                  <a:rPr lang="en-US" altLang="zh-CN" sz="24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t> </m:t>
                                </m:r>
                              </m:oMath>
                            </m:oMathPara>
                          </a14:m>
                          <a:endParaRPr lang="en-US"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直线形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493252">
                    <a:tc v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105</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4" name="表格 3"/>
              <p:cNvGraphicFramePr>
                <a:graphicFrameLocks noGrp="1"/>
              </p:cNvGraphicFramePr>
              <p:nvPr>
                <p:extLst>
                  <p:ext uri="{D42A27DB-BD31-4B8C-83A1-F6EECF244321}">
                    <p14:modId xmlns:p14="http://schemas.microsoft.com/office/powerpoint/2010/main" val="982555205"/>
                  </p:ext>
                </p:extLst>
              </p:nvPr>
            </p:nvGraphicFramePr>
            <p:xfrm>
              <a:off x="343711" y="1561098"/>
              <a:ext cx="11502991" cy="3448100"/>
            </p:xfrm>
            <a:graphic>
              <a:graphicData uri="http://schemas.openxmlformats.org/drawingml/2006/table">
                <a:tbl>
                  <a:tblPr firstRow="1" firstCol="1" bandRow="1"/>
                  <a:tblGrid>
                    <a:gridCol w="1317877">
                      <a:extLst>
                        <a:ext uri="{9D8B030D-6E8A-4147-A177-3AD203B41FA5}">
                          <a16:colId xmlns:a16="http://schemas.microsoft.com/office/drawing/2014/main" val="20000"/>
                        </a:ext>
                      </a:extLst>
                    </a:gridCol>
                    <a:gridCol w="1409282">
                      <a:extLst>
                        <a:ext uri="{9D8B030D-6E8A-4147-A177-3AD203B41FA5}">
                          <a16:colId xmlns:a16="http://schemas.microsoft.com/office/drawing/2014/main" val="20001"/>
                        </a:ext>
                      </a:extLst>
                    </a:gridCol>
                    <a:gridCol w="2448272">
                      <a:extLst>
                        <a:ext uri="{9D8B030D-6E8A-4147-A177-3AD203B41FA5}">
                          <a16:colId xmlns:a16="http://schemas.microsoft.com/office/drawing/2014/main" val="20002"/>
                        </a:ext>
                      </a:extLst>
                    </a:gridCol>
                    <a:gridCol w="2160240">
                      <a:extLst>
                        <a:ext uri="{9D8B030D-6E8A-4147-A177-3AD203B41FA5}">
                          <a16:colId xmlns:a16="http://schemas.microsoft.com/office/drawing/2014/main" val="20003"/>
                        </a:ext>
                      </a:extLst>
                    </a:gridCol>
                    <a:gridCol w="1512168">
                      <a:extLst>
                        <a:ext uri="{9D8B030D-6E8A-4147-A177-3AD203B41FA5}">
                          <a16:colId xmlns:a16="http://schemas.microsoft.com/office/drawing/2014/main" val="20004"/>
                        </a:ext>
                      </a:extLst>
                    </a:gridCol>
                    <a:gridCol w="2655152">
                      <a:extLst>
                        <a:ext uri="{9D8B030D-6E8A-4147-A177-3AD203B41FA5}">
                          <a16:colId xmlns:a16="http://schemas.microsoft.com/office/drawing/2014/main" val="20005"/>
                        </a:ext>
                      </a:extLst>
                    </a:gridCol>
                  </a:tblGrid>
                  <a:tr h="787782">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分子类型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子空间结构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1080120">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三原子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endParaRPr lang="zh-CN"/>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blipFill>
                          <a:blip r:embed="rId3"/>
                          <a:stretch>
                            <a:fillRect l="-111970" t="-73034" r="-259601" b="-146629"/>
                          </a:stretch>
                        </a:blipFill>
                      </a:tcPr>
                    </a:tc>
                    <a:tc>
                      <a:txBody>
                        <a:bodyPr/>
                        <a:lstStyle/>
                        <a:p>
                          <a:endParaRPr lang="zh-CN"/>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blipFill>
                          <a:blip r:embed="rId3"/>
                          <a:stretch>
                            <a:fillRect l="-239437" t="-73034" r="-193239" b="-146629"/>
                          </a:stretch>
                        </a:blip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直线形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1580198">
                    <a:tc v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105</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pic>
        <p:nvPicPr>
          <p:cNvPr id="5" name="图片 4"/>
          <p:cNvPicPr>
            <a:picLocks noChangeAspect="1"/>
          </p:cNvPicPr>
          <p:nvPr/>
        </p:nvPicPr>
        <p:blipFill>
          <a:blip r:embed="rId4"/>
          <a:stretch>
            <a:fillRect/>
          </a:stretch>
        </p:blipFill>
        <p:spPr>
          <a:xfrm>
            <a:off x="3355987" y="2564904"/>
            <a:ext cx="1801091" cy="606136"/>
          </a:xfrm>
          <a:prstGeom prst="rect">
            <a:avLst/>
          </a:prstGeom>
        </p:spPr>
      </p:pic>
      <p:pic>
        <p:nvPicPr>
          <p:cNvPr id="6" name="图片 5"/>
          <p:cNvPicPr>
            <a:picLocks noChangeAspect="1"/>
          </p:cNvPicPr>
          <p:nvPr/>
        </p:nvPicPr>
        <p:blipFill>
          <a:blip r:embed="rId5"/>
          <a:stretch>
            <a:fillRect/>
          </a:stretch>
        </p:blipFill>
        <p:spPr>
          <a:xfrm>
            <a:off x="3475848" y="3867382"/>
            <a:ext cx="1561368" cy="670086"/>
          </a:xfrm>
          <a:prstGeom prst="rect">
            <a:avLst/>
          </a:prstGeom>
        </p:spPr>
      </p:pic>
      <p:pic>
        <p:nvPicPr>
          <p:cNvPr id="7" name="图片 6"/>
          <p:cNvPicPr>
            <a:picLocks noChangeAspect="1"/>
          </p:cNvPicPr>
          <p:nvPr/>
        </p:nvPicPr>
        <p:blipFill>
          <a:blip r:embed="rId6"/>
          <a:stretch>
            <a:fillRect/>
          </a:stretch>
        </p:blipFill>
        <p:spPr>
          <a:xfrm>
            <a:off x="5926391" y="3795818"/>
            <a:ext cx="1288129" cy="813213"/>
          </a:xfrm>
          <a:prstGeom prst="rect">
            <a:avLst/>
          </a:prstGeom>
        </p:spPr>
      </p:pic>
    </p:spTree>
    <p:extLst>
      <p:ext uri="{BB962C8B-B14F-4D97-AF65-F5344CB8AC3E}">
        <p14:creationId xmlns:p14="http://schemas.microsoft.com/office/powerpoint/2010/main" val="101413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39849161"/>
              </p:ext>
            </p:extLst>
          </p:nvPr>
        </p:nvGraphicFramePr>
        <p:xfrm>
          <a:off x="343711" y="941803"/>
          <a:ext cx="11502991" cy="5340982"/>
        </p:xfrm>
        <a:graphic>
          <a:graphicData uri="http://schemas.openxmlformats.org/drawingml/2006/table">
            <a:tbl>
              <a:tblPr firstRow="1" firstCol="1" bandRow="1"/>
              <a:tblGrid>
                <a:gridCol w="1317877">
                  <a:extLst>
                    <a:ext uri="{9D8B030D-6E8A-4147-A177-3AD203B41FA5}">
                      <a16:colId xmlns:a16="http://schemas.microsoft.com/office/drawing/2014/main" val="20000"/>
                    </a:ext>
                  </a:extLst>
                </a:gridCol>
                <a:gridCol w="1553298">
                  <a:extLst>
                    <a:ext uri="{9D8B030D-6E8A-4147-A177-3AD203B41FA5}">
                      <a16:colId xmlns:a16="http://schemas.microsoft.com/office/drawing/2014/main" val="20001"/>
                    </a:ext>
                  </a:extLst>
                </a:gridCol>
                <a:gridCol w="2088232">
                  <a:extLst>
                    <a:ext uri="{9D8B030D-6E8A-4147-A177-3AD203B41FA5}">
                      <a16:colId xmlns:a16="http://schemas.microsoft.com/office/drawing/2014/main" val="20002"/>
                    </a:ext>
                  </a:extLst>
                </a:gridCol>
                <a:gridCol w="2376264">
                  <a:extLst>
                    <a:ext uri="{9D8B030D-6E8A-4147-A177-3AD203B41FA5}">
                      <a16:colId xmlns:a16="http://schemas.microsoft.com/office/drawing/2014/main" val="20003"/>
                    </a:ext>
                  </a:extLst>
                </a:gridCol>
                <a:gridCol w="1944216">
                  <a:extLst>
                    <a:ext uri="{9D8B030D-6E8A-4147-A177-3AD203B41FA5}">
                      <a16:colId xmlns:a16="http://schemas.microsoft.com/office/drawing/2014/main" val="20004"/>
                    </a:ext>
                  </a:extLst>
                </a:gridCol>
                <a:gridCol w="2223104">
                  <a:extLst>
                    <a:ext uri="{9D8B030D-6E8A-4147-A177-3AD203B41FA5}">
                      <a16:colId xmlns:a16="http://schemas.microsoft.com/office/drawing/2014/main" val="20005"/>
                    </a:ext>
                  </a:extLst>
                </a:gridCol>
              </a:tblGrid>
              <a:tr h="1052012">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分子类型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子空间结构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1396278">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四原子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约</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角形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1281820">
                <a:tc v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p>
                    <a:p>
                      <a:pPr algn="ctr"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107</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角锥形</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r h="161087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五原子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p>
                    <a:p>
                      <a:pPr algn="ctr"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109</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四面体形</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1025" name="cc2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00868" y="4825132"/>
            <a:ext cx="1444948" cy="1368152"/>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3"/>
          <a:stretch>
            <a:fillRect/>
          </a:stretch>
        </p:blipFill>
        <p:spPr>
          <a:xfrm>
            <a:off x="3502918" y="2199791"/>
            <a:ext cx="1470289" cy="1001878"/>
          </a:xfrm>
          <a:prstGeom prst="rect">
            <a:avLst/>
          </a:prstGeom>
        </p:spPr>
      </p:pic>
      <p:pic>
        <p:nvPicPr>
          <p:cNvPr id="3" name="图片 2"/>
          <p:cNvPicPr>
            <a:picLocks noChangeAspect="1"/>
          </p:cNvPicPr>
          <p:nvPr/>
        </p:nvPicPr>
        <p:blipFill>
          <a:blip r:embed="rId4"/>
          <a:stretch>
            <a:fillRect/>
          </a:stretch>
        </p:blipFill>
        <p:spPr>
          <a:xfrm>
            <a:off x="5794013" y="2060848"/>
            <a:ext cx="1176941" cy="1247913"/>
          </a:xfrm>
          <a:prstGeom prst="rect">
            <a:avLst/>
          </a:prstGeom>
        </p:spPr>
      </p:pic>
      <p:pic>
        <p:nvPicPr>
          <p:cNvPr id="5" name="图片 4"/>
          <p:cNvPicPr>
            <a:picLocks noChangeAspect="1"/>
          </p:cNvPicPr>
          <p:nvPr/>
        </p:nvPicPr>
        <p:blipFill>
          <a:blip r:embed="rId5"/>
          <a:stretch>
            <a:fillRect/>
          </a:stretch>
        </p:blipFill>
        <p:spPr>
          <a:xfrm>
            <a:off x="3502918" y="3501008"/>
            <a:ext cx="1496312" cy="995373"/>
          </a:xfrm>
          <a:prstGeom prst="rect">
            <a:avLst/>
          </a:prstGeom>
        </p:spPr>
      </p:pic>
      <p:pic>
        <p:nvPicPr>
          <p:cNvPr id="6" name="图片 5"/>
          <p:cNvPicPr>
            <a:picLocks noChangeAspect="1"/>
          </p:cNvPicPr>
          <p:nvPr/>
        </p:nvPicPr>
        <p:blipFill>
          <a:blip r:embed="rId6"/>
          <a:stretch>
            <a:fillRect/>
          </a:stretch>
        </p:blipFill>
        <p:spPr>
          <a:xfrm>
            <a:off x="5807174" y="3501008"/>
            <a:ext cx="1385715" cy="949832"/>
          </a:xfrm>
          <a:prstGeom prst="rect">
            <a:avLst/>
          </a:prstGeom>
        </p:spPr>
      </p:pic>
      <p:pic>
        <p:nvPicPr>
          <p:cNvPr id="7" name="图片 6"/>
          <p:cNvPicPr>
            <a:picLocks noChangeAspect="1"/>
          </p:cNvPicPr>
          <p:nvPr/>
        </p:nvPicPr>
        <p:blipFill>
          <a:blip r:embed="rId7"/>
          <a:stretch>
            <a:fillRect/>
          </a:stretch>
        </p:blipFill>
        <p:spPr>
          <a:xfrm>
            <a:off x="3436379" y="4825132"/>
            <a:ext cx="1549541" cy="1413513"/>
          </a:xfrm>
          <a:prstGeom prst="rect">
            <a:avLst/>
          </a:prstGeom>
        </p:spPr>
      </p:pic>
    </p:spTree>
    <p:extLst>
      <p:ext uri="{BB962C8B-B14F-4D97-AF65-F5344CB8AC3E}">
        <p14:creationId xmlns:p14="http://schemas.microsoft.com/office/powerpoint/2010/main" val="38780829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价</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层电子对互斥模型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价层电子对互斥模型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dirty="0" err="1">
                <a:solidFill>
                  <a:srgbClr val="000000"/>
                </a:solidFill>
                <a:latin typeface="Times New Roman" panose="02020603050405020304" pitchFamily="18" charset="0"/>
                <a:ea typeface="宋体" panose="02010600030101010101" pitchFamily="2" charset="-122"/>
              </a:rPr>
              <a:t>AB</a:t>
            </a:r>
            <a:r>
              <a:rPr lang="en-US" altLang="zh-CN" b="1" i="1" baseline="-25000" dirty="0" err="1">
                <a:solidFill>
                  <a:srgbClr val="000000"/>
                </a:solidFill>
                <a:latin typeface="Times New Roman" panose="02020603050405020304" pitchFamily="18" charset="0"/>
                <a:ea typeface="宋体" panose="02010600030101010101" pitchFamily="2" charset="-122"/>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型的分子或离子，中心原子</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的价层电子对</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包括成键的</a:t>
            </a:r>
            <a:r>
              <a:rPr lang="en-US" altLang="zh-CN" b="1" dirty="0">
                <a:solidFill>
                  <a:srgbClr val="000000"/>
                </a:solidFill>
                <a:latin typeface="Times New Roman" panose="02020603050405020304" pitchFamily="18" charset="0"/>
                <a:ea typeface="宋体" panose="02010600030101010101" pitchFamily="2" charset="-122"/>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键电子对和未成键的孤电子对</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之间由于存在排斥力，将使分子的空间结构总是采取电子对相互排斥最弱的那种结构，以使彼此之间的斥力最小，分子或离子的体系能量最低，最稳定。</a:t>
            </a:r>
            <a:endParaRPr lang="zh-CN" altLang="en-US" dirty="0"/>
          </a:p>
        </p:txBody>
      </p:sp>
      <p:pic>
        <p:nvPicPr>
          <p:cNvPr id="3" name="知识点3.EPS" descr="id:2147491177;FounderCES"/>
          <p:cNvPicPr/>
          <p:nvPr/>
        </p:nvPicPr>
        <p:blipFill>
          <a:blip r:embed="rId2"/>
          <a:stretch>
            <a:fillRect/>
          </a:stretch>
        </p:blipFill>
        <p:spPr>
          <a:xfrm>
            <a:off x="432950" y="861095"/>
            <a:ext cx="1445895" cy="384175"/>
          </a:xfrm>
          <a:prstGeom prst="rect">
            <a:avLst/>
          </a:prstGeom>
        </p:spPr>
      </p:pic>
    </p:spTree>
    <p:extLst>
      <p:ext uri="{BB962C8B-B14F-4D97-AF65-F5344CB8AC3E}">
        <p14:creationId xmlns:p14="http://schemas.microsoft.com/office/powerpoint/2010/main" val="15766564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价层电子对的计算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中心原子的价层电子对数＝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键电子对数＋孤电子对数。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键电子对数的计算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由化学式确定，即中心原子形成几个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键，就有几个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键电子对。如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键电子对，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键电子对。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59533077"/>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1474</TotalTime>
  <Words>2163</Words>
  <Application>Microsoft Office PowerPoint</Application>
  <PresentationFormat>自定义</PresentationFormat>
  <Paragraphs>444</Paragraphs>
  <Slides>37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37</vt:i4>
      </vt:variant>
    </vt:vector>
  </HeadingPairs>
  <TitlesOfParts>
    <vt:vector size="47"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430</cp:revision>
  <dcterms:created xsi:type="dcterms:W3CDTF">2020-11-06T05:24:00Z</dcterms:created>
  <dcterms:modified xsi:type="dcterms:W3CDTF">2025-07-31T14:15:23Z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